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394" r:id="rId2"/>
    <p:sldId id="335" r:id="rId3"/>
    <p:sldId id="257" r:id="rId4"/>
    <p:sldId id="380" r:id="rId5"/>
    <p:sldId id="267" r:id="rId6"/>
    <p:sldId id="381" r:id="rId7"/>
    <p:sldId id="340" r:id="rId8"/>
    <p:sldId id="382" r:id="rId9"/>
    <p:sldId id="383" r:id="rId10"/>
    <p:sldId id="341" r:id="rId11"/>
    <p:sldId id="384" r:id="rId12"/>
    <p:sldId id="385" r:id="rId13"/>
    <p:sldId id="386" r:id="rId14"/>
    <p:sldId id="387" r:id="rId15"/>
    <p:sldId id="389" r:id="rId16"/>
    <p:sldId id="367" r:id="rId17"/>
    <p:sldId id="342" r:id="rId18"/>
    <p:sldId id="366" r:id="rId19"/>
    <p:sldId id="388" r:id="rId20"/>
    <p:sldId id="356" r:id="rId21"/>
    <p:sldId id="378" r:id="rId22"/>
    <p:sldId id="379" r:id="rId23"/>
    <p:sldId id="344" r:id="rId24"/>
    <p:sldId id="350" r:id="rId25"/>
    <p:sldId id="391" r:id="rId26"/>
    <p:sldId id="390" r:id="rId27"/>
    <p:sldId id="392" r:id="rId28"/>
    <p:sldId id="393" r:id="rId29"/>
    <p:sldId id="351" r:id="rId30"/>
    <p:sldId id="396" r:id="rId31"/>
    <p:sldId id="347" r:id="rId32"/>
    <p:sldId id="348" r:id="rId33"/>
    <p:sldId id="349" r:id="rId34"/>
    <p:sldId id="395" r:id="rId35"/>
    <p:sldId id="260" r:id="rId36"/>
  </p:sldIdLst>
  <p:sldSz cx="9144000" cy="6858000" type="screen4x3"/>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21DE"/>
    <a:srgbClr val="8EFD5D"/>
    <a:srgbClr val="43C1F5"/>
    <a:srgbClr val="F8F504"/>
    <a:srgbClr val="41FB33"/>
    <a:srgbClr val="BAFFF5"/>
    <a:srgbClr val="F85AFA"/>
    <a:srgbClr val="F8C7A7"/>
    <a:srgbClr val="F0E804"/>
    <a:srgbClr val="FBF8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581" autoAdjust="0"/>
  </p:normalViewPr>
  <p:slideViewPr>
    <p:cSldViewPr snapToGrid="0">
      <p:cViewPr varScale="1">
        <p:scale>
          <a:sx n="69" d="100"/>
          <a:sy n="69" d="100"/>
        </p:scale>
        <p:origin x="1584" y="102"/>
      </p:cViewPr>
      <p:guideLst/>
    </p:cSldViewPr>
  </p:slideViewPr>
  <p:notesTextViewPr>
    <p:cViewPr>
      <p:scale>
        <a:sx n="1" d="1"/>
        <a:sy n="1" d="1"/>
      </p:scale>
      <p:origin x="0" y="0"/>
    </p:cViewPr>
  </p:notesTextViewPr>
  <p:sorterViewPr>
    <p:cViewPr varScale="1">
      <p:scale>
        <a:sx n="100" d="100"/>
        <a:sy n="100" d="100"/>
      </p:scale>
      <p:origin x="0" y="-419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639505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5%8E%9F%E8%AF%8D"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baike.baidu.com/item/%E7%BD%97%E9%A9%AC%E5%AD%97%E6%AF%8D" TargetMode="External"/><Relationship Id="rId4" Type="http://schemas.openxmlformats.org/officeDocument/2006/relationships/hyperlink" Target="https://baike.baidu.com/item/%E6%B3%A2%E6%96%AF%E8%AF%AD"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aike.baidu.com/view/26955.htm"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baike.baidu.com/view/110482.htm" TargetMode="External"/><Relationship Id="rId4" Type="http://schemas.openxmlformats.org/officeDocument/2006/relationships/hyperlink" Target="http://baike.baidu.com/view/366210.htm"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4%B9%8C%E5%85%B9%E5%88%AB%E5%85%8B%E6%96%AF%E5%9D%A6/216568"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baike.baidu.com/item/%E4%B8%9D%E7%BB%B8%E4%B9%8B%E8%B7%AF/434" TargetMode="External"/><Relationship Id="rId4" Type="http://schemas.openxmlformats.org/officeDocument/2006/relationships/hyperlink" Target="https://baike.baidu.com/item/%E4%B8%AD%E4%BA%9A/553445"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“斯坦”</a:t>
            </a:r>
            <a:r>
              <a:rPr lang="zh-CN" altLang="en-US" dirty="0" smtClean="0">
                <a:hlinkClick r:id="rId3"/>
              </a:rPr>
              <a:t>原词</a:t>
            </a:r>
            <a:r>
              <a:rPr lang="zh-CN" altLang="en-US" dirty="0" smtClean="0"/>
              <a:t>出自</a:t>
            </a:r>
            <a:r>
              <a:rPr lang="zh-CN" altLang="en-US" dirty="0" smtClean="0">
                <a:hlinkClick r:id="rId4"/>
              </a:rPr>
              <a:t>波斯语</a:t>
            </a:r>
            <a:r>
              <a:rPr lang="zh-CN" altLang="en-US" dirty="0" smtClean="0"/>
              <a:t>，“－</a:t>
            </a:r>
            <a:r>
              <a:rPr lang="en-US" altLang="zh-CN" dirty="0" err="1" smtClean="0"/>
              <a:t>stan</a:t>
            </a:r>
            <a:r>
              <a:rPr lang="en-US" altLang="zh-CN" dirty="0" smtClean="0"/>
              <a:t>”</a:t>
            </a:r>
            <a:r>
              <a:rPr lang="zh-CN" altLang="en-US" dirty="0" smtClean="0"/>
              <a:t>是它的</a:t>
            </a:r>
            <a:r>
              <a:rPr lang="zh-CN" altLang="en-US" dirty="0" smtClean="0">
                <a:hlinkClick r:id="rId5"/>
              </a:rPr>
              <a:t>罗马字母</a:t>
            </a:r>
            <a:r>
              <a:rPr lang="zh-CN" altLang="en-US" dirty="0" smtClean="0"/>
              <a:t>转写形式。本义原很简单，即“地方”、“地区”，一般指面积比较大的地区而言。</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68861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里海为沿岸各国提供了优越的水运条件，沿岸有许多港口，有些港口与铁路相连系，火车可以直接开到船上轮渡到对岸。里海在这一地区交通运输网中以及在石油和天然气的生产中也具有重大意义 </a:t>
            </a:r>
          </a:p>
          <a:p>
            <a:pPr eaLnBrk="1" hangingPunct="1"/>
            <a:r>
              <a:rPr lang="zh-CN" altLang="en-US" smtClean="0"/>
              <a:t>里海与</a:t>
            </a:r>
            <a:r>
              <a:rPr lang="zh-CN" altLang="en-US" smtClean="0">
                <a:hlinkClick r:id="rId3"/>
              </a:rPr>
              <a:t>咸海</a:t>
            </a:r>
            <a:r>
              <a:rPr lang="zh-CN" altLang="en-US" smtClean="0"/>
              <a:t>、地中海、黑海、亚速海等，原来都是</a:t>
            </a:r>
            <a:r>
              <a:rPr lang="zh-CN" altLang="en-US" smtClean="0">
                <a:hlinkClick r:id="rId4"/>
              </a:rPr>
              <a:t>古地中海</a:t>
            </a:r>
            <a:r>
              <a:rPr lang="zh-CN" altLang="en-US" smtClean="0"/>
              <a:t>的一部分，经过海陆演变，古地中海逐渐缩小，上述各海也多次改变它们的轮廓、面积和深度。 </a:t>
            </a:r>
          </a:p>
          <a:p>
            <a:pPr eaLnBrk="1" hangingPunct="1"/>
            <a:r>
              <a:rPr lang="zh-CN" altLang="en-US" smtClean="0"/>
              <a:t>俄罗斯、哈萨克斯坦和阿塞拜疆附近的里海水域油气资源丰富，因此这三个国家坚持里海为内陆海，应依据国际海洋法公约，对里海水体及海底进行划界，明确各国的</a:t>
            </a:r>
            <a:r>
              <a:rPr lang="zh-CN" altLang="en-US" smtClean="0">
                <a:hlinkClick r:id="rId5"/>
              </a:rPr>
              <a:t>主权</a:t>
            </a:r>
            <a:r>
              <a:rPr lang="zh-CN" altLang="en-US" smtClean="0"/>
              <a:t>和专属经济区范围。而伊朗、土库曼斯坦两国则因为附近水域油气资源相对较少，坚持认为里海是内陆湖泊，按国际法里海资源应当是沿岸各国共同财产，任何国家开采里海任何资源必须征得各国同意或经共同协商后方能进行。因此，里海之争说到底是围绕能源的利益之争。 </a:t>
            </a:r>
          </a:p>
          <a:p>
            <a:pPr eaLnBrk="1" hangingPunct="1"/>
            <a:r>
              <a:rPr lang="zh-CN" altLang="en-US" smtClean="0"/>
              <a:t>又称内陆海、封闭海或闭海、地中海。指四周被大陆或岛屿、群岛所包围，但有狭窄水道或海峡与大洋相通的海。黑海是内海。</a:t>
            </a:r>
          </a:p>
        </p:txBody>
      </p:sp>
    </p:spTree>
    <p:extLst>
      <p:ext uri="{BB962C8B-B14F-4D97-AF65-F5344CB8AC3E}">
        <p14:creationId xmlns:p14="http://schemas.microsoft.com/office/powerpoint/2010/main" val="1739362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hlinkClick r:id="rId3"/>
              </a:rPr>
              <a:t>乌兹别克斯坦</a:t>
            </a:r>
            <a:r>
              <a:rPr lang="zh-CN" altLang="en-US" sz="1200" b="0" i="0" kern="1200" dirty="0" smtClean="0">
                <a:solidFill>
                  <a:schemeClr val="tx1"/>
                </a:solidFill>
                <a:effectLst/>
                <a:latin typeface="+mn-lt"/>
                <a:ea typeface="+mn-ea"/>
                <a:cs typeface="+mn-cs"/>
              </a:rPr>
              <a:t>撒马尔罕（又译撒马尔干）是</a:t>
            </a:r>
            <a:r>
              <a:rPr lang="zh-CN" altLang="en-US" sz="1200" b="0" i="0" u="none" strike="noStrike" kern="1200" dirty="0" smtClean="0">
                <a:solidFill>
                  <a:schemeClr val="tx1"/>
                </a:solidFill>
                <a:effectLst/>
                <a:latin typeface="+mn-lt"/>
                <a:ea typeface="+mn-ea"/>
                <a:cs typeface="+mn-cs"/>
                <a:hlinkClick r:id="rId4"/>
              </a:rPr>
              <a:t>中亚</a:t>
            </a:r>
            <a:r>
              <a:rPr lang="zh-CN" altLang="en-US" sz="1200" b="0" i="0" kern="1200" dirty="0" smtClean="0">
                <a:solidFill>
                  <a:schemeClr val="tx1"/>
                </a:solidFill>
                <a:effectLst/>
                <a:latin typeface="+mn-lt"/>
                <a:ea typeface="+mn-ea"/>
                <a:cs typeface="+mn-cs"/>
              </a:rPr>
              <a:t>最古老的城市之一，</a:t>
            </a:r>
            <a:r>
              <a:rPr lang="zh-CN" altLang="en-US" sz="1200" b="0" i="0" u="none" strike="noStrike" kern="1200" dirty="0" smtClean="0">
                <a:solidFill>
                  <a:schemeClr val="tx1"/>
                </a:solidFill>
                <a:effectLst/>
                <a:latin typeface="+mn-lt"/>
                <a:ea typeface="+mn-ea"/>
                <a:cs typeface="+mn-cs"/>
                <a:hlinkClick r:id="rId5"/>
              </a:rPr>
              <a:t>丝绸之路</a:t>
            </a:r>
            <a:r>
              <a:rPr lang="zh-CN" altLang="en-US" sz="1200" b="0" i="0" kern="1200" dirty="0" smtClean="0">
                <a:solidFill>
                  <a:schemeClr val="tx1"/>
                </a:solidFill>
                <a:effectLst/>
                <a:latin typeface="+mn-lt"/>
                <a:ea typeface="+mn-ea"/>
                <a:cs typeface="+mn-cs"/>
              </a:rPr>
              <a:t>上重要的枢纽城市，有</a:t>
            </a:r>
            <a:r>
              <a:rPr lang="en-US" altLang="zh-CN" sz="1200" b="0" i="0" kern="1200" dirty="0" smtClean="0">
                <a:solidFill>
                  <a:schemeClr val="tx1"/>
                </a:solidFill>
                <a:effectLst/>
                <a:latin typeface="+mn-lt"/>
                <a:ea typeface="+mn-ea"/>
                <a:cs typeface="+mn-cs"/>
              </a:rPr>
              <a:t>2500</a:t>
            </a:r>
            <a:r>
              <a:rPr lang="zh-CN" altLang="en-US" sz="1200" b="0" i="0" kern="1200" dirty="0" smtClean="0">
                <a:solidFill>
                  <a:schemeClr val="tx1"/>
                </a:solidFill>
                <a:effectLst/>
                <a:latin typeface="+mn-lt"/>
                <a:ea typeface="+mn-ea"/>
                <a:cs typeface="+mn-cs"/>
              </a:rPr>
              <a:t>年的历史，为古代帖木尔帝国的首都。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71867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在风力作用下，大量盐碱撒向周围地区，使咸海周围地区的沙质平湖平原逐渐沙漠化，流沙迅速发展，形成“白风暴”（含盐的风暴）和盐沙暴，每年要发生几十起盐沙暴。 </a:t>
            </a:r>
          </a:p>
          <a:p>
            <a:pPr eaLnBrk="1" hangingPunct="1"/>
            <a:endParaRPr lang="zh-CN" altLang="en-US" smtClean="0"/>
          </a:p>
        </p:txBody>
      </p:sp>
    </p:spTree>
    <p:extLst>
      <p:ext uri="{BB962C8B-B14F-4D97-AF65-F5344CB8AC3E}">
        <p14:creationId xmlns:p14="http://schemas.microsoft.com/office/powerpoint/2010/main" val="2372090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55044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68203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03713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471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标题和四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457200" y="1600200"/>
            <a:ext cx="4038600" cy="21859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57200" y="3938588"/>
            <a:ext cx="4038600" cy="2187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内容占位符 5"/>
          <p:cNvSpPr>
            <a:spLocks noGrp="1"/>
          </p:cNvSpPr>
          <p:nvPr>
            <p:ph sz="quarter" idx="4"/>
          </p:nvPr>
        </p:nvSpPr>
        <p:spPr>
          <a:xfrm>
            <a:off x="4648200" y="3938588"/>
            <a:ext cx="4038600" cy="2187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lvl1pPr>
              <a:buFontTx/>
              <a:buNone/>
              <a:defRPr/>
            </a:lvl1pPr>
          </a:lstStyle>
          <a:p>
            <a:pPr>
              <a:defRPr/>
            </a:pPr>
            <a:endParaRPr lang="en-US" altLang="zh-CN"/>
          </a:p>
        </p:txBody>
      </p:sp>
      <p:sp>
        <p:nvSpPr>
          <p:cNvPr id="8" name="页脚占位符 7"/>
          <p:cNvSpPr>
            <a:spLocks noGrp="1"/>
          </p:cNvSpPr>
          <p:nvPr>
            <p:ph type="ftr" sz="quarter" idx="11"/>
          </p:nvPr>
        </p:nvSpPr>
        <p:spPr/>
        <p:txBody>
          <a:bodyPr/>
          <a:lstStyle>
            <a:lvl1pPr>
              <a:buFontTx/>
              <a:buNone/>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vl1pPr>
          </a:lstStyle>
          <a:p>
            <a:fld id="{FE7FFBEF-CECD-4375-87BD-99BA7D7C4006}" type="slidenum">
              <a:rPr lang="en-US" altLang="zh-CN"/>
              <a:pPr/>
              <a:t>‹#›</a:t>
            </a:fld>
            <a:endParaRPr lang="en-US" altLang="zh-CN"/>
          </a:p>
        </p:txBody>
      </p:sp>
    </p:spTree>
    <p:extLst>
      <p:ext uri="{BB962C8B-B14F-4D97-AF65-F5344CB8AC3E}">
        <p14:creationId xmlns:p14="http://schemas.microsoft.com/office/powerpoint/2010/main" val="4213427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t>2020/10/28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2020/10/28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2020/10/28</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1.jpe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notesSlide" Target="../notesSlides/notesSlide6.xml"/><Relationship Id="rId7" Type="http://schemas.openxmlformats.org/officeDocument/2006/relationships/image" Target="../media/image50.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9.wmf"/><Relationship Id="rId5" Type="http://schemas.openxmlformats.org/officeDocument/2006/relationships/oleObject" Target="../embeddings/oleObject1.bin"/><Relationship Id="rId4" Type="http://schemas.openxmlformats.org/officeDocument/2006/relationships/image" Target="../media/image9.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9.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53.jpe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49.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53.jpe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D)R03C{[A[UY]DTSCX6DLFW"/>
          <p:cNvPicPr>
            <a:picLocks noChangeAspect="1" noChangeArrowheads="1"/>
          </p:cNvPicPr>
          <p:nvPr/>
        </p:nvPicPr>
        <p:blipFill>
          <a:blip r:embed="rId2">
            <a:lum bright="6000" contrast="78000"/>
            <a:extLst>
              <a:ext uri="{28A0092B-C50C-407E-A947-70E740481C1C}">
                <a14:useLocalDpi xmlns:a14="http://schemas.microsoft.com/office/drawing/2010/main" val="0"/>
              </a:ext>
            </a:extLst>
          </a:blip>
          <a:srcRect/>
          <a:stretch>
            <a:fillRect/>
          </a:stretch>
        </p:blipFill>
        <p:spPr bwMode="auto">
          <a:xfrm>
            <a:off x="990600" y="0"/>
            <a:ext cx="7620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 Box 5"/>
          <p:cNvSpPr txBox="1">
            <a:spLocks noChangeArrowheads="1"/>
          </p:cNvSpPr>
          <p:nvPr/>
        </p:nvSpPr>
        <p:spPr bwMode="auto">
          <a:xfrm>
            <a:off x="990600" y="59436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FF0000"/>
                </a:solidFill>
                <a:latin typeface="黑体" panose="02010609060101010101" pitchFamily="49" charset="-122"/>
                <a:ea typeface="黑体" panose="02010609060101010101" pitchFamily="49" charset="-122"/>
              </a:rPr>
              <a:t>国家：</a:t>
            </a:r>
            <a:r>
              <a:rPr lang="en-US" altLang="zh-CN" sz="2400" b="1">
                <a:solidFill>
                  <a:srgbClr val="FF0000"/>
                </a:solidFill>
                <a:latin typeface="黑体" panose="02010609060101010101" pitchFamily="49" charset="-122"/>
                <a:ea typeface="黑体" panose="02010609060101010101" pitchFamily="49" charset="-122"/>
              </a:rPr>
              <a:t>ABD     </a:t>
            </a:r>
            <a:r>
              <a:rPr lang="zh-CN" altLang="en-US" sz="2400" b="1">
                <a:solidFill>
                  <a:srgbClr val="FF0000"/>
                </a:solidFill>
                <a:latin typeface="黑体" panose="02010609060101010101" pitchFamily="49" charset="-122"/>
                <a:ea typeface="黑体" panose="02010609060101010101" pitchFamily="49" charset="-122"/>
              </a:rPr>
              <a:t>湖泊④⑤⑥     河流①②③⑦</a:t>
            </a:r>
          </a:p>
        </p:txBody>
      </p:sp>
      <p:sp>
        <p:nvSpPr>
          <p:cNvPr id="6148" name="Text Box 6"/>
          <p:cNvSpPr txBox="1">
            <a:spLocks noChangeArrowheads="1"/>
          </p:cNvSpPr>
          <p:nvPr/>
        </p:nvSpPr>
        <p:spPr bwMode="auto">
          <a:xfrm>
            <a:off x="3581400" y="38862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t>⑦</a:t>
            </a:r>
          </a:p>
        </p:txBody>
      </p:sp>
    </p:spTree>
    <p:extLst>
      <p:ext uri="{BB962C8B-B14F-4D97-AF65-F5344CB8AC3E}">
        <p14:creationId xmlns:p14="http://schemas.microsoft.com/office/powerpoint/2010/main" val="35527497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dirty="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73355" y="968375"/>
            <a:ext cx="431355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2000" b="1">
                <a:solidFill>
                  <a:schemeClr val="tx1"/>
                </a:solidFill>
                <a:effectLst/>
                <a:latin typeface="+mn-ea"/>
                <a:cs typeface="+mn-ea"/>
              </a:rPr>
              <a:t> </a:t>
            </a:r>
            <a:r>
              <a:rPr lang="en-US" altLang="zh-CN" sz="3200">
                <a:solidFill>
                  <a:schemeClr val="tx1"/>
                </a:solidFill>
                <a:effectLst/>
                <a:latin typeface="+mn-ea"/>
                <a:cs typeface="+mn-ea"/>
              </a:rPr>
              <a:t>4</a:t>
            </a:r>
            <a:r>
              <a:rPr lang="zh-CN" altLang="en-US" sz="2800">
                <a:solidFill>
                  <a:schemeClr val="tx1"/>
                </a:solidFill>
                <a:effectLst/>
                <a:latin typeface="+mn-ea"/>
                <a:cs typeface="+mn-ea"/>
              </a:rPr>
              <a:t>、</a:t>
            </a:r>
            <a:r>
              <a:rPr lang="zh-CN" altLang="en-US" sz="3200">
                <a:solidFill>
                  <a:schemeClr val="tx1"/>
                </a:solidFill>
                <a:effectLst/>
                <a:latin typeface="+mn-ea"/>
                <a:cs typeface="+mn-ea"/>
              </a:rPr>
              <a:t>多</a:t>
            </a:r>
            <a:r>
              <a:rPr lang="zh-CN" altLang="en-US" sz="3200" b="1">
                <a:solidFill>
                  <a:srgbClr val="FF0000"/>
                </a:solidFill>
                <a:effectLst/>
                <a:latin typeface="+mn-ea"/>
                <a:cs typeface="+mn-ea"/>
              </a:rPr>
              <a:t>内流河</a:t>
            </a:r>
            <a:r>
              <a:rPr lang="zh-CN" altLang="en-US" sz="2400">
                <a:solidFill>
                  <a:schemeClr val="tx1"/>
                </a:solidFill>
                <a:effectLst/>
                <a:latin typeface="+mn-ea"/>
                <a:cs typeface="+mn-ea"/>
              </a:rPr>
              <a:t>、</a:t>
            </a:r>
            <a:r>
              <a:rPr lang="zh-CN" altLang="en-US" sz="3200">
                <a:solidFill>
                  <a:schemeClr val="tx1"/>
                </a:solidFill>
                <a:effectLst/>
                <a:latin typeface="+mn-ea"/>
                <a:cs typeface="+mn-ea"/>
              </a:rPr>
              <a:t>咸水湖</a:t>
            </a:r>
            <a:endParaRPr lang="zh-CN" altLang="en-US" sz="3200">
              <a:solidFill>
                <a:schemeClr val="tx1"/>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3" name="图片 2" descr="中亚地形03"/>
          <p:cNvPicPr>
            <a:picLocks noChangeAspect="1"/>
          </p:cNvPicPr>
          <p:nvPr/>
        </p:nvPicPr>
        <p:blipFill>
          <a:blip r:embed="rId2"/>
          <a:srcRect l="428" t="834" r="1275" b="8378"/>
          <a:stretch>
            <a:fillRect/>
          </a:stretch>
        </p:blipFill>
        <p:spPr>
          <a:xfrm>
            <a:off x="2791460" y="1908175"/>
            <a:ext cx="6277610" cy="4631055"/>
          </a:xfrm>
          <a:prstGeom prst="rect">
            <a:avLst/>
          </a:prstGeom>
          <a:ln>
            <a:solidFill>
              <a:schemeClr val="tx1">
                <a:lumMod val="95000"/>
                <a:lumOff val="5000"/>
              </a:schemeClr>
            </a:solidFill>
          </a:ln>
        </p:spPr>
      </p:pic>
      <p:sp>
        <p:nvSpPr>
          <p:cNvPr id="26" name="文本框 25"/>
          <p:cNvSpPr txBox="1"/>
          <p:nvPr/>
        </p:nvSpPr>
        <p:spPr>
          <a:xfrm>
            <a:off x="179705" y="1789430"/>
            <a:ext cx="2482215" cy="185039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chemeClr val="tx1"/>
                </a:solidFill>
                <a:latin typeface="+mn-ea"/>
                <a:cs typeface="+mn-ea"/>
              </a:rPr>
              <a:t>主要河流：</a:t>
            </a:r>
          </a:p>
          <a:p>
            <a:pPr>
              <a:lnSpc>
                <a:spcPct val="110000"/>
              </a:lnSpc>
            </a:pPr>
            <a:r>
              <a:rPr lang="zh-CN" altLang="en-US" sz="2800" b="1">
                <a:solidFill>
                  <a:srgbClr val="FF0000"/>
                </a:solidFill>
                <a:latin typeface="+mn-ea"/>
                <a:cs typeface="+mn-ea"/>
              </a:rPr>
              <a:t>  </a:t>
            </a:r>
            <a:r>
              <a:rPr lang="zh-CN" altLang="en-US" sz="2400" b="1">
                <a:solidFill>
                  <a:srgbClr val="FF0000"/>
                </a:solidFill>
                <a:latin typeface="+mn-ea"/>
                <a:cs typeface="+mn-ea"/>
              </a:rPr>
              <a:t>阿姆河</a:t>
            </a:r>
            <a:r>
              <a:rPr lang="zh-CN" altLang="en-US" sz="2400" b="1">
                <a:solidFill>
                  <a:schemeClr val="tx1"/>
                </a:solidFill>
                <a:latin typeface="+mn-ea"/>
                <a:cs typeface="+mn-ea"/>
              </a:rPr>
              <a:t>、</a:t>
            </a:r>
            <a:r>
              <a:rPr lang="zh-CN" altLang="en-US" sz="2400" b="1">
                <a:solidFill>
                  <a:srgbClr val="FF0000"/>
                </a:solidFill>
                <a:latin typeface="+mn-ea"/>
                <a:cs typeface="+mn-ea"/>
              </a:rPr>
              <a:t>锡尔河</a:t>
            </a:r>
            <a:r>
              <a:rPr lang="zh-CN" altLang="en-US" sz="2400" b="1">
                <a:solidFill>
                  <a:schemeClr val="tx1"/>
                </a:solidFill>
                <a:latin typeface="+mn-ea"/>
                <a:cs typeface="+mn-ea"/>
              </a:rPr>
              <a:t>、</a:t>
            </a:r>
            <a:r>
              <a:rPr lang="zh-CN" altLang="en-US" sz="2400" b="1">
                <a:solidFill>
                  <a:srgbClr val="FF0000"/>
                </a:solidFill>
                <a:latin typeface="+mn-ea"/>
                <a:cs typeface="+mn-ea"/>
              </a:rPr>
              <a:t>伊犁河</a:t>
            </a:r>
            <a:r>
              <a:rPr lang="zh-CN" altLang="en-US" sz="2400" b="1">
                <a:solidFill>
                  <a:schemeClr val="tx1"/>
                </a:solidFill>
                <a:latin typeface="+mn-ea"/>
                <a:cs typeface="+mn-ea"/>
              </a:rPr>
              <a:t>、</a:t>
            </a:r>
            <a:r>
              <a:rPr lang="zh-CN" altLang="en-US" sz="2400">
                <a:solidFill>
                  <a:schemeClr val="tx1"/>
                </a:solidFill>
                <a:latin typeface="+mn-ea"/>
                <a:cs typeface="+mn-ea"/>
              </a:rPr>
              <a:t>额尔齐斯河</a:t>
            </a:r>
          </a:p>
        </p:txBody>
      </p:sp>
      <p:sp>
        <p:nvSpPr>
          <p:cNvPr id="4" name="文本框 3"/>
          <p:cNvSpPr txBox="1"/>
          <p:nvPr/>
        </p:nvSpPr>
        <p:spPr>
          <a:xfrm>
            <a:off x="179705" y="3750913"/>
            <a:ext cx="2482215" cy="3139321"/>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dirty="0">
                <a:solidFill>
                  <a:schemeClr val="tx1"/>
                </a:solidFill>
                <a:latin typeface="+mn-ea"/>
                <a:cs typeface="+mn-ea"/>
              </a:rPr>
              <a:t>水文特征</a:t>
            </a:r>
            <a:r>
              <a:rPr lang="zh-CN" altLang="en-US" sz="2800" b="1" dirty="0" smtClean="0">
                <a:solidFill>
                  <a:schemeClr val="tx1"/>
                </a:solidFill>
                <a:latin typeface="+mn-ea"/>
                <a:cs typeface="+mn-ea"/>
              </a:rPr>
              <a:t>：</a:t>
            </a:r>
            <a:endParaRPr lang="en-US" altLang="zh-CN" sz="2800" b="1" dirty="0" smtClean="0">
              <a:solidFill>
                <a:schemeClr val="tx1"/>
              </a:solidFill>
              <a:latin typeface="+mn-ea"/>
              <a:cs typeface="+mn-ea"/>
            </a:endParaRPr>
          </a:p>
          <a:p>
            <a:pPr>
              <a:lnSpc>
                <a:spcPct val="110000"/>
              </a:lnSpc>
            </a:pPr>
            <a:endParaRPr lang="zh-CN" altLang="en-US" sz="2800" b="1" dirty="0">
              <a:solidFill>
                <a:schemeClr val="tx1"/>
              </a:solidFill>
              <a:latin typeface="+mn-ea"/>
              <a:cs typeface="+mn-ea"/>
            </a:endParaRPr>
          </a:p>
          <a:p>
            <a:pPr>
              <a:lnSpc>
                <a:spcPct val="110000"/>
              </a:lnSpc>
            </a:pPr>
            <a:r>
              <a:rPr lang="zh-CN" altLang="en-US" sz="2800" b="1" dirty="0">
                <a:solidFill>
                  <a:srgbClr val="FF0000"/>
                </a:solidFill>
                <a:latin typeface="+mn-ea"/>
                <a:cs typeface="+mn-ea"/>
              </a:rPr>
              <a:t> </a:t>
            </a:r>
            <a:r>
              <a:rPr lang="zh-CN" altLang="en-US" sz="2000" b="1" dirty="0">
                <a:solidFill>
                  <a:srgbClr val="FF0000"/>
                </a:solidFill>
                <a:latin typeface="+mn-ea"/>
                <a:cs typeface="+mn-ea"/>
              </a:rPr>
              <a:t> </a:t>
            </a:r>
          </a:p>
          <a:p>
            <a:pPr>
              <a:lnSpc>
                <a:spcPct val="110000"/>
              </a:lnSpc>
            </a:pPr>
            <a:endParaRPr lang="zh-CN" altLang="en-US" sz="2400" b="1" dirty="0">
              <a:solidFill>
                <a:schemeClr val="tx1"/>
              </a:solidFill>
              <a:latin typeface="+mn-ea"/>
              <a:cs typeface="+mn-ea"/>
            </a:endParaRPr>
          </a:p>
          <a:p>
            <a:pPr>
              <a:lnSpc>
                <a:spcPct val="110000"/>
              </a:lnSpc>
            </a:pPr>
            <a:endParaRPr lang="zh-CN" altLang="en-US" sz="2400" b="1" dirty="0">
              <a:solidFill>
                <a:schemeClr val="tx1"/>
              </a:solidFill>
              <a:latin typeface="+mn-ea"/>
              <a:cs typeface="+mn-ea"/>
            </a:endParaRPr>
          </a:p>
          <a:p>
            <a:pPr>
              <a:lnSpc>
                <a:spcPct val="110000"/>
              </a:lnSpc>
            </a:pPr>
            <a:endParaRPr lang="zh-CN" altLang="en-US" sz="2400" b="1" dirty="0">
              <a:solidFill>
                <a:schemeClr val="tx1"/>
              </a:solidFill>
              <a:latin typeface="+mn-ea"/>
              <a:cs typeface="+mn-ea"/>
            </a:endParaRPr>
          </a:p>
          <a:p>
            <a:pPr>
              <a:lnSpc>
                <a:spcPct val="110000"/>
              </a:lnSpc>
            </a:pPr>
            <a:endParaRPr lang="zh-CN" altLang="en-US" sz="2400" b="1" dirty="0">
              <a:solidFill>
                <a:schemeClr val="tx1"/>
              </a:solidFill>
              <a:latin typeface="+mn-ea"/>
              <a:cs typeface="+mn-ea"/>
            </a:endParaRPr>
          </a:p>
        </p:txBody>
      </p:sp>
      <p:sp>
        <p:nvSpPr>
          <p:cNvPr id="5" name="文本框 4"/>
          <p:cNvSpPr txBox="1"/>
          <p:nvPr/>
        </p:nvSpPr>
        <p:spPr>
          <a:xfrm>
            <a:off x="64770" y="4223702"/>
            <a:ext cx="2661920" cy="2597634"/>
          </a:xfrm>
          <a:prstGeom prst="rect">
            <a:avLst/>
          </a:prstGeom>
          <a:noFill/>
        </p:spPr>
        <p:txBody>
          <a:bodyPr wrap="square" rtlCol="0" anchor="t">
            <a:spAutoFit/>
          </a:bodyPr>
          <a:lstStyle/>
          <a:p>
            <a:pPr algn="l">
              <a:lnSpc>
                <a:spcPct val="110000"/>
              </a:lnSpc>
            </a:pPr>
            <a:r>
              <a:rPr lang="zh-CN" altLang="en-US" sz="2800" b="1" dirty="0">
                <a:solidFill>
                  <a:srgbClr val="FF0000"/>
                </a:solidFill>
                <a:latin typeface="+mn-ea"/>
                <a:cs typeface="+mn-ea"/>
                <a:sym typeface="+mn-ea"/>
              </a:rPr>
              <a:t> </a:t>
            </a:r>
            <a:r>
              <a:rPr lang="zh-CN" altLang="en-US" sz="2000" b="1" dirty="0">
                <a:solidFill>
                  <a:srgbClr val="FF0000"/>
                </a:solidFill>
                <a:latin typeface="+mn-ea"/>
                <a:cs typeface="+mn-ea"/>
                <a:sym typeface="+mn-ea"/>
              </a:rPr>
              <a:t> </a:t>
            </a:r>
            <a:r>
              <a:rPr lang="zh-CN" altLang="en-US" sz="2400" b="1" dirty="0">
                <a:solidFill>
                  <a:srgbClr val="FF0000"/>
                </a:solidFill>
                <a:latin typeface="+mn-ea"/>
                <a:cs typeface="+mn-ea"/>
                <a:sym typeface="+mn-ea"/>
              </a:rPr>
              <a:t>流量小；</a:t>
            </a:r>
            <a:endParaRPr lang="zh-CN" altLang="en-US" sz="2400" b="1" dirty="0">
              <a:solidFill>
                <a:srgbClr val="FF0000"/>
              </a:solidFill>
              <a:latin typeface="+mn-ea"/>
              <a:cs typeface="+mn-ea"/>
            </a:endParaRPr>
          </a:p>
          <a:p>
            <a:pPr algn="l">
              <a:lnSpc>
                <a:spcPct val="110000"/>
              </a:lnSpc>
            </a:pPr>
            <a:r>
              <a:rPr lang="zh-CN" altLang="en-US" sz="2400" b="1" dirty="0">
                <a:solidFill>
                  <a:srgbClr val="FF0000"/>
                </a:solidFill>
                <a:latin typeface="+mn-ea"/>
                <a:cs typeface="+mn-ea"/>
                <a:sym typeface="+mn-ea"/>
              </a:rPr>
              <a:t>  季节变化大；</a:t>
            </a:r>
            <a:endParaRPr lang="zh-CN" altLang="en-US" sz="2400" b="1" dirty="0">
              <a:solidFill>
                <a:srgbClr val="FF0000"/>
              </a:solidFill>
              <a:latin typeface="+mn-ea"/>
              <a:cs typeface="+mn-ea"/>
            </a:endParaRPr>
          </a:p>
          <a:p>
            <a:pPr algn="l">
              <a:lnSpc>
                <a:spcPct val="110000"/>
              </a:lnSpc>
            </a:pPr>
            <a:r>
              <a:rPr lang="zh-CN" altLang="en-US" sz="2400" b="1" dirty="0">
                <a:solidFill>
                  <a:srgbClr val="FF0000"/>
                </a:solidFill>
                <a:latin typeface="+mn-ea"/>
                <a:cs typeface="+mn-ea"/>
                <a:sym typeface="+mn-ea"/>
              </a:rPr>
              <a:t>  夏</a:t>
            </a:r>
            <a:r>
              <a:rPr lang="zh-CN" altLang="en-US" sz="2400" b="1" dirty="0" smtClean="0">
                <a:solidFill>
                  <a:srgbClr val="FF0000"/>
                </a:solidFill>
                <a:latin typeface="+mn-ea"/>
                <a:cs typeface="+mn-ea"/>
                <a:sym typeface="+mn-ea"/>
              </a:rPr>
              <a:t>汛</a:t>
            </a:r>
            <a:r>
              <a:rPr lang="en-US" altLang="zh-CN" sz="2400" b="1" dirty="0" smtClean="0">
                <a:solidFill>
                  <a:srgbClr val="FF0000"/>
                </a:solidFill>
                <a:latin typeface="+mn-ea"/>
                <a:cs typeface="+mn-ea"/>
                <a:sym typeface="+mn-ea"/>
              </a:rPr>
              <a:t>,</a:t>
            </a:r>
            <a:r>
              <a:rPr lang="zh-CN" altLang="en-US" sz="2400" b="1" dirty="0" smtClean="0">
                <a:solidFill>
                  <a:srgbClr val="FF0000"/>
                </a:solidFill>
                <a:latin typeface="+mn-ea"/>
                <a:cs typeface="+mn-ea"/>
                <a:sym typeface="+mn-ea"/>
              </a:rPr>
              <a:t>冰川融水；  </a:t>
            </a:r>
            <a:endParaRPr lang="en-US" altLang="zh-CN" sz="2400" b="1" dirty="0" smtClean="0">
              <a:solidFill>
                <a:srgbClr val="FF0000"/>
              </a:solidFill>
              <a:latin typeface="+mn-ea"/>
              <a:cs typeface="+mn-ea"/>
              <a:sym typeface="+mn-ea"/>
            </a:endParaRPr>
          </a:p>
          <a:p>
            <a:pPr algn="l">
              <a:lnSpc>
                <a:spcPct val="110000"/>
              </a:lnSpc>
            </a:pPr>
            <a:r>
              <a:rPr lang="en-US" altLang="zh-CN" sz="2400" b="1" dirty="0">
                <a:solidFill>
                  <a:srgbClr val="FF0000"/>
                </a:solidFill>
                <a:latin typeface="+mn-ea"/>
                <a:cs typeface="+mn-ea"/>
                <a:sym typeface="+mn-ea"/>
              </a:rPr>
              <a:t> </a:t>
            </a:r>
            <a:r>
              <a:rPr lang="en-US" altLang="zh-CN" sz="2400" b="1" dirty="0" smtClean="0">
                <a:solidFill>
                  <a:srgbClr val="FF0000"/>
                </a:solidFill>
                <a:latin typeface="+mn-ea"/>
                <a:cs typeface="+mn-ea"/>
                <a:sym typeface="+mn-ea"/>
              </a:rPr>
              <a:t> </a:t>
            </a:r>
            <a:r>
              <a:rPr lang="zh-CN" altLang="en-US" sz="2400" b="1" dirty="0" smtClean="0">
                <a:solidFill>
                  <a:srgbClr val="FF0000"/>
                </a:solidFill>
                <a:latin typeface="+mn-ea"/>
                <a:cs typeface="+mn-ea"/>
                <a:sym typeface="+mn-ea"/>
              </a:rPr>
              <a:t>冬季断流；</a:t>
            </a:r>
            <a:endParaRPr lang="zh-CN" altLang="en-US" sz="2400" b="1" dirty="0">
              <a:solidFill>
                <a:srgbClr val="FF0000"/>
              </a:solidFill>
              <a:latin typeface="+mn-ea"/>
              <a:cs typeface="+mn-ea"/>
            </a:endParaRPr>
          </a:p>
          <a:p>
            <a:pPr algn="l">
              <a:lnSpc>
                <a:spcPct val="110000"/>
              </a:lnSpc>
            </a:pPr>
            <a:r>
              <a:rPr lang="zh-CN" altLang="en-US" sz="2400" b="1" dirty="0">
                <a:solidFill>
                  <a:srgbClr val="FF0000"/>
                </a:solidFill>
                <a:latin typeface="+mn-ea"/>
                <a:cs typeface="+mn-ea"/>
                <a:sym typeface="+mn-ea"/>
              </a:rPr>
              <a:t>  含沙量大</a:t>
            </a:r>
            <a:r>
              <a:rPr lang="zh-CN" altLang="en-US" sz="2400" b="1" dirty="0" smtClean="0">
                <a:solidFill>
                  <a:srgbClr val="FF0000"/>
                </a:solidFill>
                <a:latin typeface="+mn-ea"/>
                <a:cs typeface="+mn-ea"/>
                <a:sym typeface="+mn-ea"/>
              </a:rPr>
              <a:t>；</a:t>
            </a:r>
            <a:endParaRPr lang="zh-CN" altLang="en-US" sz="2400" b="1" dirty="0">
              <a:solidFill>
                <a:srgbClr val="FF0000"/>
              </a:solidFill>
              <a:latin typeface="+mn-ea"/>
              <a:cs typeface="+mn-ea"/>
            </a:endParaRPr>
          </a:p>
          <a:p>
            <a:pPr algn="l">
              <a:lnSpc>
                <a:spcPct val="110000"/>
              </a:lnSpc>
            </a:pPr>
            <a:r>
              <a:rPr lang="zh-CN" altLang="en-US" sz="2400" b="1" dirty="0">
                <a:solidFill>
                  <a:srgbClr val="FF0000"/>
                </a:solidFill>
                <a:latin typeface="+mn-ea"/>
                <a:cs typeface="+mn-ea"/>
                <a:sym typeface="+mn-ea"/>
              </a:rPr>
              <a:t>  有结冰期。</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bldLvl="0" animBg="1"/>
      <p:bldP spid="4" grpId="0" bldLvl="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p:cNvSpPr>
            <a:spLocks noChangeArrowheads="1"/>
          </p:cNvSpPr>
          <p:nvPr/>
        </p:nvSpPr>
        <p:spPr bwMode="auto">
          <a:xfrm>
            <a:off x="20162" y="1615014"/>
            <a:ext cx="25815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0000FF"/>
                </a:solidFill>
                <a:latin typeface="黑体" panose="02010609060101010101" pitchFamily="49" charset="-122"/>
                <a:ea typeface="黑体" panose="02010609060101010101" pitchFamily="49" charset="-122"/>
              </a:rPr>
              <a:t>(3)</a:t>
            </a:r>
            <a:r>
              <a:rPr lang="zh-CN" altLang="en-US" sz="2400" b="1" dirty="0" smtClean="0">
                <a:solidFill>
                  <a:srgbClr val="0000FF"/>
                </a:solidFill>
                <a:latin typeface="黑体" panose="02010609060101010101" pitchFamily="49" charset="-122"/>
                <a:ea typeface="黑体" panose="02010609060101010101" pitchFamily="49" charset="-122"/>
              </a:rPr>
              <a:t>河流</a:t>
            </a:r>
            <a:r>
              <a:rPr lang="zh-CN" altLang="en-US" sz="2400" b="1" dirty="0">
                <a:solidFill>
                  <a:srgbClr val="0000FF"/>
                </a:solidFill>
                <a:latin typeface="黑体" panose="02010609060101010101" pitchFamily="49" charset="-122"/>
                <a:ea typeface="黑体" panose="02010609060101010101" pitchFamily="49" charset="-122"/>
              </a:rPr>
              <a:t>流量越往下</a:t>
            </a:r>
            <a:r>
              <a:rPr lang="zh-CN" altLang="en-US" sz="2400" b="1" dirty="0" smtClean="0">
                <a:solidFill>
                  <a:srgbClr val="0000FF"/>
                </a:solidFill>
                <a:latin typeface="黑体" panose="02010609060101010101" pitchFamily="49" charset="-122"/>
                <a:ea typeface="黑体" panose="02010609060101010101" pitchFamily="49" charset="-122"/>
              </a:rPr>
              <a:t>游水</a:t>
            </a:r>
            <a:r>
              <a:rPr lang="zh-CN" altLang="en-US" sz="2400" b="1" dirty="0">
                <a:solidFill>
                  <a:srgbClr val="0000FF"/>
                </a:solidFill>
                <a:latin typeface="黑体" panose="02010609060101010101" pitchFamily="49" charset="-122"/>
                <a:ea typeface="黑体" panose="02010609060101010101" pitchFamily="49" charset="-122"/>
              </a:rPr>
              <a:t>量越少，原因是：</a:t>
            </a:r>
            <a:endParaRPr lang="zh-CN" altLang="en-US" sz="2400" b="1" dirty="0">
              <a:latin typeface="黑体" panose="02010609060101010101" pitchFamily="49" charset="-122"/>
              <a:ea typeface="黑体" panose="02010609060101010101" pitchFamily="49" charset="-122"/>
            </a:endParaRPr>
          </a:p>
        </p:txBody>
      </p:sp>
      <p:sp>
        <p:nvSpPr>
          <p:cNvPr id="5" name="Rectangle 20"/>
          <p:cNvSpPr>
            <a:spLocks noChangeArrowheads="1"/>
          </p:cNvSpPr>
          <p:nvPr/>
        </p:nvSpPr>
        <p:spPr bwMode="auto">
          <a:xfrm>
            <a:off x="20162" y="2723133"/>
            <a:ext cx="277177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b="1" dirty="0">
              <a:solidFill>
                <a:srgbClr val="0000FF"/>
              </a:solidFill>
              <a:latin typeface="黑体" panose="02010609060101010101" pitchFamily="49" charset="-122"/>
              <a:ea typeface="黑体" panose="02010609060101010101" pitchFamily="49" charset="-122"/>
            </a:endParaRPr>
          </a:p>
          <a:p>
            <a:pPr eaLnBrk="1" hangingPunct="1">
              <a:buFont typeface="Wingdings" panose="05000000000000000000" pitchFamily="2" charset="2"/>
              <a:buChar char="Ø"/>
            </a:pPr>
            <a:r>
              <a:rPr lang="zh-CN" altLang="en-US" sz="2400" b="1" dirty="0">
                <a:solidFill>
                  <a:srgbClr val="FF0000"/>
                </a:solidFill>
                <a:latin typeface="黑体" panose="02010609060101010101" pitchFamily="49" charset="-122"/>
                <a:ea typeface="黑体" panose="02010609060101010101" pitchFamily="49" charset="-122"/>
              </a:rPr>
              <a:t>下游补给水源少</a:t>
            </a:r>
          </a:p>
          <a:p>
            <a:pPr eaLnBrk="1" hangingPunct="1">
              <a:buFont typeface="Wingdings" panose="05000000000000000000" pitchFamily="2" charset="2"/>
              <a:buChar char="Ø"/>
            </a:pP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沿途蒸发、下渗</a:t>
            </a:r>
          </a:p>
          <a:p>
            <a:pPr eaLnBrk="1" hangingPunct="1">
              <a:buFont typeface="Wingdings" panose="05000000000000000000" pitchFamily="2" charset="2"/>
              <a:buChar char="Ø"/>
            </a:pP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引水灌溉等</a:t>
            </a:r>
          </a:p>
          <a:p>
            <a:pPr eaLnBrk="1" hangingPunct="1">
              <a:buFont typeface="Wingdings" panose="05000000000000000000" pitchFamily="2" charset="2"/>
              <a:buChar char="Ø"/>
            </a:pPr>
            <a:endParaRPr lang="zh-CN" altLang="en-US" sz="2400" b="1" dirty="0">
              <a:latin typeface="黑体" panose="02010609060101010101" pitchFamily="49" charset="-122"/>
              <a:ea typeface="黑体" panose="02010609060101010101" pitchFamily="49" charset="-122"/>
            </a:endParaRPr>
          </a:p>
          <a:p>
            <a:pPr eaLnBrk="1" hangingPunct="1">
              <a:buFont typeface="Wingdings" panose="05000000000000000000" pitchFamily="2" charset="2"/>
              <a:buChar char="Ø"/>
            </a:pPr>
            <a:endParaRPr lang="zh-CN" altLang="en-US" sz="2400" b="1" dirty="0">
              <a:latin typeface="黑体" panose="02010609060101010101" pitchFamily="49" charset="-122"/>
              <a:ea typeface="黑体" panose="02010609060101010101" pitchFamily="49" charset="-122"/>
            </a:endParaRPr>
          </a:p>
          <a:p>
            <a:pPr eaLnBrk="1" hangingPunct="1">
              <a:buFont typeface="Wingdings" panose="05000000000000000000" pitchFamily="2" charset="2"/>
              <a:buChar char="Ø"/>
            </a:pPr>
            <a:endParaRPr lang="zh-CN" altLang="en-US" sz="2400" b="1" dirty="0">
              <a:latin typeface="黑体" panose="02010609060101010101" pitchFamily="49" charset="-122"/>
              <a:ea typeface="黑体" panose="02010609060101010101" pitchFamily="49" charset="-122"/>
            </a:endParaRPr>
          </a:p>
        </p:txBody>
      </p:sp>
      <p:pic>
        <p:nvPicPr>
          <p:cNvPr id="6" name="图片 5" descr="中亚地形03"/>
          <p:cNvPicPr>
            <a:picLocks noChangeAspect="1"/>
          </p:cNvPicPr>
          <p:nvPr/>
        </p:nvPicPr>
        <p:blipFill>
          <a:blip r:embed="rId2"/>
          <a:srcRect l="428" t="834" r="1275" b="8378"/>
          <a:stretch>
            <a:fillRect/>
          </a:stretch>
        </p:blipFill>
        <p:spPr>
          <a:xfrm>
            <a:off x="2791937" y="1615014"/>
            <a:ext cx="6277610" cy="4631055"/>
          </a:xfrm>
          <a:prstGeom prst="rect">
            <a:avLst/>
          </a:prstGeom>
          <a:ln>
            <a:solidFill>
              <a:schemeClr val="tx1">
                <a:lumMod val="95000"/>
                <a:lumOff val="5000"/>
              </a:schemeClr>
            </a:solidFill>
          </a:ln>
        </p:spPr>
      </p:pic>
      <p:sp>
        <p:nvSpPr>
          <p:cNvPr id="7" name="文本框 6"/>
          <p:cNvSpPr txBox="1"/>
          <p:nvPr/>
        </p:nvSpPr>
        <p:spPr>
          <a:xfrm>
            <a:off x="783772" y="306452"/>
            <a:ext cx="7458619" cy="732508"/>
          </a:xfrm>
          <a:prstGeom prst="rect">
            <a:avLst/>
          </a:prstGeom>
          <a:gradFill>
            <a:gsLst>
              <a:gs pos="100000">
                <a:schemeClr val="accent4">
                  <a:lumMod val="60000"/>
                  <a:lumOff val="40000"/>
                </a:schemeClr>
              </a:gs>
              <a:gs pos="100000">
                <a:srgbClr val="52762D"/>
              </a:gs>
            </a:gsLst>
            <a:lin ang="5400000" scaled="0"/>
          </a:gradFill>
          <a:ln>
            <a:solidFill>
              <a:schemeClr val="accent1"/>
            </a:solidFill>
          </a:ln>
          <a:effectLst>
            <a:outerShdw blurRad="38100" algn="ctr" rotWithShape="0">
              <a:prstClr val="black">
                <a:alpha val="40000"/>
              </a:prstClr>
            </a:outerShdw>
          </a:effectLst>
        </p:spPr>
        <p:txBody>
          <a:bodyPr wrap="square" rtlCol="0">
            <a:spAutoFit/>
          </a:bodyPr>
          <a:lstStyle/>
          <a:p>
            <a:pPr>
              <a:lnSpc>
                <a:spcPct val="130000"/>
              </a:lnSpc>
            </a:pPr>
            <a:r>
              <a:rPr lang="zh-CN" altLang="en-US" sz="2800" b="1" dirty="0">
                <a:solidFill>
                  <a:srgbClr val="FF0000"/>
                </a:solidFill>
              </a:rPr>
              <a:t>【</a:t>
            </a:r>
            <a:r>
              <a:rPr lang="zh-CN" altLang="en-US" sz="3200" b="1" dirty="0">
                <a:solidFill>
                  <a:srgbClr val="FF0000"/>
                </a:solidFill>
              </a:rPr>
              <a:t>思考</a:t>
            </a:r>
            <a:r>
              <a:rPr lang="zh-CN" altLang="en-US" sz="2800" b="1" dirty="0">
                <a:solidFill>
                  <a:srgbClr val="FF0000"/>
                </a:solidFill>
              </a:rPr>
              <a:t>】</a:t>
            </a:r>
            <a:r>
              <a:rPr lang="zh-CN" altLang="en-US" sz="3200" dirty="0"/>
              <a:t>阿姆河</a:t>
            </a:r>
            <a:r>
              <a:rPr lang="zh-CN" altLang="en-US" sz="3200" b="1" u="sng" dirty="0"/>
              <a:t>径流量</a:t>
            </a:r>
            <a:r>
              <a:rPr lang="zh-CN" altLang="en-US" sz="3200" dirty="0"/>
              <a:t>的时空变化特点？</a:t>
            </a:r>
          </a:p>
        </p:txBody>
      </p:sp>
    </p:spTree>
    <p:extLst>
      <p:ext uri="{BB962C8B-B14F-4D97-AF65-F5344CB8AC3E}">
        <p14:creationId xmlns:p14="http://schemas.microsoft.com/office/powerpoint/2010/main" val="415205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1073742941" descr="IMG_256"/>
          <p:cNvPicPr>
            <a:picLocks noChangeAspect="1" noChangeArrowheads="1"/>
          </p:cNvPicPr>
          <p:nvPr/>
        </p:nvPicPr>
        <p:blipFill>
          <a:blip r:embed="rId2">
            <a:lum bright="-48000" contrast="72000"/>
            <a:extLst>
              <a:ext uri="{28A0092B-C50C-407E-A947-70E740481C1C}">
                <a14:useLocalDpi xmlns:a14="http://schemas.microsoft.com/office/drawing/2010/main" val="0"/>
              </a:ext>
            </a:extLst>
          </a:blip>
          <a:srcRect/>
          <a:stretch>
            <a:fillRect/>
          </a:stretch>
        </p:blipFill>
        <p:spPr bwMode="auto">
          <a:xfrm>
            <a:off x="112713" y="22225"/>
            <a:ext cx="7478712"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文本框 99"/>
          <p:cNvSpPr txBox="1">
            <a:spLocks noChangeArrowheads="1"/>
          </p:cNvSpPr>
          <p:nvPr/>
        </p:nvSpPr>
        <p:spPr bwMode="auto">
          <a:xfrm>
            <a:off x="112713" y="4229100"/>
            <a:ext cx="8958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000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3366"/>
                </a:solidFill>
                <a:latin typeface="宋体" panose="02010600030101010101" pitchFamily="2" charset="-122"/>
              </a:rPr>
              <a:t>（</a:t>
            </a:r>
            <a:r>
              <a:rPr lang="en-US" altLang="zh-CN" sz="2800" b="1" dirty="0">
                <a:solidFill>
                  <a:srgbClr val="003366"/>
                </a:solidFill>
                <a:latin typeface="宋体" panose="02010600030101010101" pitchFamily="2" charset="-122"/>
              </a:rPr>
              <a:t>1</a:t>
            </a:r>
            <a:r>
              <a:rPr lang="zh-CN" altLang="en-US" sz="2800" b="1" dirty="0">
                <a:solidFill>
                  <a:srgbClr val="003366"/>
                </a:solidFill>
                <a:latin typeface="宋体" panose="02010600030101010101" pitchFamily="2" charset="-122"/>
              </a:rPr>
              <a:t>）说出阿姆河与锡尔河的补给水源</a:t>
            </a:r>
            <a:r>
              <a:rPr lang="zh-CN" altLang="en-US" sz="2800" b="1" dirty="0" smtClean="0">
                <a:solidFill>
                  <a:srgbClr val="003366"/>
                </a:solidFill>
                <a:latin typeface="宋体" panose="02010600030101010101" pitchFamily="2" charset="-122"/>
              </a:rPr>
              <a:t>。</a:t>
            </a:r>
            <a:r>
              <a:rPr lang="en-US" altLang="zh-CN" sz="2800" b="1" dirty="0" smtClean="0">
                <a:solidFill>
                  <a:srgbClr val="003366"/>
                </a:solidFill>
                <a:latin typeface="宋体" panose="02010600030101010101" pitchFamily="2" charset="-122"/>
              </a:rPr>
              <a:t>(4</a:t>
            </a:r>
            <a:r>
              <a:rPr lang="zh-CN" altLang="en-US" sz="2800" b="1" dirty="0" smtClean="0">
                <a:solidFill>
                  <a:srgbClr val="003366"/>
                </a:solidFill>
                <a:latin typeface="宋体" panose="02010600030101010101" pitchFamily="2" charset="-122"/>
              </a:rPr>
              <a:t>分）</a:t>
            </a:r>
            <a:endParaRPr lang="zh-CN" altLang="en-US" sz="2800" b="1" dirty="0">
              <a:solidFill>
                <a:srgbClr val="003366"/>
              </a:solidFill>
              <a:latin typeface="宋体" panose="02010600030101010101" pitchFamily="2" charset="-122"/>
            </a:endParaRPr>
          </a:p>
        </p:txBody>
      </p:sp>
      <p:sp>
        <p:nvSpPr>
          <p:cNvPr id="5" name="椭圆 7"/>
          <p:cNvSpPr>
            <a:spLocks noChangeArrowheads="1"/>
          </p:cNvSpPr>
          <p:nvPr/>
        </p:nvSpPr>
        <p:spPr bwMode="auto">
          <a:xfrm>
            <a:off x="5889625" y="1555750"/>
            <a:ext cx="1693863" cy="1101725"/>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椭圆 7"/>
          <p:cNvSpPr>
            <a:spLocks noChangeArrowheads="1"/>
          </p:cNvSpPr>
          <p:nvPr/>
        </p:nvSpPr>
        <p:spPr bwMode="auto">
          <a:xfrm>
            <a:off x="3452813" y="2127250"/>
            <a:ext cx="2751137" cy="1490663"/>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 name="文本框 2"/>
          <p:cNvSpPr txBox="1">
            <a:spLocks noChangeArrowheads="1"/>
          </p:cNvSpPr>
          <p:nvPr/>
        </p:nvSpPr>
        <p:spPr bwMode="auto">
          <a:xfrm>
            <a:off x="447675" y="4746625"/>
            <a:ext cx="81407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660066"/>
                </a:solidFill>
                <a:latin typeface="宋体" panose="02010600030101010101" pitchFamily="2" charset="-122"/>
              </a:rPr>
              <a:t>①</a:t>
            </a:r>
            <a:r>
              <a:rPr lang="zh-CN" altLang="en-US" sz="2800" b="1" dirty="0">
                <a:solidFill>
                  <a:srgbClr val="660066"/>
                </a:solidFill>
                <a:latin typeface="宋体" panose="02010600030101010101" pitchFamily="2" charset="-122"/>
              </a:rPr>
              <a:t>受来自海洋的西风影响，地处迎风坡，有地形雨；</a:t>
            </a:r>
            <a:r>
              <a:rPr lang="en-US" altLang="zh-CN" sz="2800" b="1" dirty="0">
                <a:solidFill>
                  <a:srgbClr val="660066"/>
                </a:solidFill>
                <a:latin typeface="宋体" panose="02010600030101010101" pitchFamily="2" charset="-122"/>
              </a:rPr>
              <a:t> (1</a:t>
            </a:r>
            <a:r>
              <a:rPr lang="zh-CN" altLang="en-US" sz="2800" b="1" dirty="0">
                <a:solidFill>
                  <a:srgbClr val="660066"/>
                </a:solidFill>
                <a:latin typeface="宋体" panose="02010600030101010101" pitchFamily="2" charset="-122"/>
              </a:rPr>
              <a:t>分</a:t>
            </a:r>
            <a:r>
              <a:rPr lang="en-US" altLang="zh-CN" sz="2800" b="1" dirty="0">
                <a:solidFill>
                  <a:srgbClr val="660066"/>
                </a:solidFill>
                <a:latin typeface="宋体" panose="02010600030101010101" pitchFamily="2" charset="-122"/>
              </a:rPr>
              <a:t>) ②</a:t>
            </a:r>
            <a:r>
              <a:rPr lang="zh-CN" altLang="en-US" sz="2800" b="1" dirty="0">
                <a:solidFill>
                  <a:srgbClr val="660066"/>
                </a:solidFill>
                <a:latin typeface="宋体" panose="02010600030101010101" pitchFamily="2" charset="-122"/>
              </a:rPr>
              <a:t>夏季为高山</a:t>
            </a:r>
            <a:r>
              <a:rPr lang="zh-CN" altLang="en-US" sz="2800" b="1" dirty="0" smtClean="0">
                <a:solidFill>
                  <a:srgbClr val="660066"/>
                </a:solidFill>
                <a:latin typeface="宋体" panose="02010600030101010101" pitchFamily="2" charset="-122"/>
              </a:rPr>
              <a:t>冰</a:t>
            </a:r>
            <a:r>
              <a:rPr lang="zh-CN" altLang="en-US" sz="2800" b="1" dirty="0">
                <a:solidFill>
                  <a:srgbClr val="660066"/>
                </a:solidFill>
                <a:latin typeface="宋体" panose="02010600030101010101" pitchFamily="2" charset="-122"/>
              </a:rPr>
              <a:t>川</a:t>
            </a:r>
            <a:r>
              <a:rPr lang="zh-CN" altLang="en-US" sz="2800" b="1" dirty="0" smtClean="0">
                <a:solidFill>
                  <a:srgbClr val="660066"/>
                </a:solidFill>
                <a:latin typeface="宋体" panose="02010600030101010101" pitchFamily="2" charset="-122"/>
              </a:rPr>
              <a:t>融</a:t>
            </a:r>
            <a:r>
              <a:rPr lang="zh-CN" altLang="en-US" sz="2800" b="1" dirty="0">
                <a:solidFill>
                  <a:srgbClr val="660066"/>
                </a:solidFill>
                <a:latin typeface="宋体" panose="02010600030101010101" pitchFamily="2" charset="-122"/>
              </a:rPr>
              <a:t>水；</a:t>
            </a:r>
            <a:r>
              <a:rPr lang="en-US" altLang="zh-CN" sz="2800" b="1" dirty="0">
                <a:solidFill>
                  <a:srgbClr val="660066"/>
                </a:solidFill>
                <a:latin typeface="宋体" panose="02010600030101010101" pitchFamily="2" charset="-122"/>
              </a:rPr>
              <a:t>(1</a:t>
            </a:r>
            <a:r>
              <a:rPr lang="zh-CN" altLang="en-US" sz="2800" b="1" dirty="0">
                <a:solidFill>
                  <a:srgbClr val="660066"/>
                </a:solidFill>
                <a:latin typeface="宋体" panose="02010600030101010101" pitchFamily="2" charset="-122"/>
              </a:rPr>
              <a:t>分</a:t>
            </a:r>
            <a:r>
              <a:rPr lang="en-US" altLang="zh-CN" sz="2800" b="1" dirty="0">
                <a:solidFill>
                  <a:srgbClr val="660066"/>
                </a:solidFill>
                <a:latin typeface="宋体" panose="02010600030101010101" pitchFamily="2" charset="-122"/>
              </a:rPr>
              <a:t>)③</a:t>
            </a:r>
            <a:r>
              <a:rPr lang="zh-CN" altLang="en-US" sz="2800" b="1" dirty="0">
                <a:solidFill>
                  <a:srgbClr val="660066"/>
                </a:solidFill>
                <a:latin typeface="宋体" panose="02010600030101010101" pitchFamily="2" charset="-122"/>
              </a:rPr>
              <a:t>春季有季节性积雪融水；（</a:t>
            </a:r>
            <a:r>
              <a:rPr lang="en-US" altLang="zh-CN" sz="2800" b="1" dirty="0">
                <a:solidFill>
                  <a:srgbClr val="660066"/>
                </a:solidFill>
                <a:latin typeface="宋体" panose="02010600030101010101" pitchFamily="2" charset="-122"/>
              </a:rPr>
              <a:t>1</a:t>
            </a:r>
            <a:r>
              <a:rPr lang="zh-CN" altLang="en-US" sz="2800" b="1" dirty="0">
                <a:solidFill>
                  <a:srgbClr val="660066"/>
                </a:solidFill>
                <a:latin typeface="宋体" panose="02010600030101010101" pitchFamily="2" charset="-122"/>
              </a:rPr>
              <a:t>分）</a:t>
            </a:r>
            <a:r>
              <a:rPr lang="en-US" altLang="zh-CN" sz="2800" b="1" dirty="0">
                <a:solidFill>
                  <a:srgbClr val="660066"/>
                </a:solidFill>
                <a:latin typeface="宋体" panose="02010600030101010101" pitchFamily="2" charset="-122"/>
              </a:rPr>
              <a:t>④</a:t>
            </a:r>
            <a:r>
              <a:rPr lang="zh-CN" altLang="en-US" sz="2800" b="1" dirty="0">
                <a:solidFill>
                  <a:srgbClr val="660066"/>
                </a:solidFill>
                <a:latin typeface="宋体" panose="02010600030101010101" pitchFamily="2" charset="-122"/>
              </a:rPr>
              <a:t>冬季为地下水（</a:t>
            </a:r>
            <a:r>
              <a:rPr lang="en-US" altLang="zh-CN" sz="2800" b="1" dirty="0">
                <a:solidFill>
                  <a:srgbClr val="660066"/>
                </a:solidFill>
                <a:latin typeface="宋体" panose="02010600030101010101" pitchFamily="2" charset="-122"/>
              </a:rPr>
              <a:t>1</a:t>
            </a:r>
            <a:r>
              <a:rPr lang="zh-CN" altLang="en-US" sz="2800" b="1" dirty="0">
                <a:solidFill>
                  <a:srgbClr val="660066"/>
                </a:solidFill>
                <a:latin typeface="宋体" panose="02010600030101010101" pitchFamily="2" charset="-122"/>
              </a:rPr>
              <a:t>分）。</a:t>
            </a:r>
          </a:p>
        </p:txBody>
      </p:sp>
    </p:spTree>
    <p:extLst>
      <p:ext uri="{BB962C8B-B14F-4D97-AF65-F5344CB8AC3E}">
        <p14:creationId xmlns:p14="http://schemas.microsoft.com/office/powerpoint/2010/main" val="28573717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bldLvl="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Text Box 2"/>
          <p:cNvSpPr txBox="1">
            <a:spLocks noChangeArrowheads="1"/>
          </p:cNvSpPr>
          <p:nvPr/>
        </p:nvSpPr>
        <p:spPr bwMode="auto">
          <a:xfrm>
            <a:off x="272143" y="329406"/>
            <a:ext cx="3657600" cy="57943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ea typeface="楷体_GB2312" pitchFamily="49" charset="-122"/>
              </a:rPr>
              <a:t>补充：湖泊的分类</a:t>
            </a:r>
          </a:p>
        </p:txBody>
      </p:sp>
      <p:sp>
        <p:nvSpPr>
          <p:cNvPr id="463876" name="Text Box 4"/>
          <p:cNvSpPr txBox="1">
            <a:spLocks noChangeArrowheads="1"/>
          </p:cNvSpPr>
          <p:nvPr/>
        </p:nvSpPr>
        <p:spPr bwMode="auto">
          <a:xfrm>
            <a:off x="0" y="2636838"/>
            <a:ext cx="28432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3300"/>
                </a:solidFill>
                <a:ea typeface="楷体_GB2312" pitchFamily="49" charset="-122"/>
              </a:rPr>
              <a:t>⑵</a:t>
            </a:r>
            <a:r>
              <a:rPr lang="zh-CN" altLang="en-US" sz="2800" b="1">
                <a:solidFill>
                  <a:srgbClr val="FF3300"/>
                </a:solidFill>
                <a:ea typeface="楷体_GB2312" pitchFamily="49" charset="-122"/>
              </a:rPr>
              <a:t>按湖水盐度分</a:t>
            </a:r>
          </a:p>
        </p:txBody>
      </p:sp>
      <p:sp>
        <p:nvSpPr>
          <p:cNvPr id="463877" name="Text Box 5"/>
          <p:cNvSpPr txBox="1">
            <a:spLocks noChangeArrowheads="1"/>
          </p:cNvSpPr>
          <p:nvPr/>
        </p:nvSpPr>
        <p:spPr bwMode="auto">
          <a:xfrm>
            <a:off x="2843213" y="2492375"/>
            <a:ext cx="64817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楷体_GB2312" pitchFamily="49" charset="-122"/>
                <a:ea typeface="楷体_GB2312" pitchFamily="49" charset="-122"/>
              </a:rPr>
              <a:t>咸水湖</a:t>
            </a:r>
            <a:r>
              <a:rPr lang="en-US" altLang="zh-CN" sz="2400" b="1">
                <a:solidFill>
                  <a:srgbClr val="0000FF"/>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内流湖多咸水湖，如青海湖。</a:t>
            </a:r>
          </a:p>
          <a:p>
            <a:pPr eaLnBrk="1" hangingPunct="1"/>
            <a:r>
              <a:rPr lang="zh-CN" altLang="en-US" sz="2400" b="1">
                <a:solidFill>
                  <a:srgbClr val="0000FF"/>
                </a:solidFill>
                <a:latin typeface="楷体_GB2312" pitchFamily="49" charset="-122"/>
                <a:ea typeface="楷体_GB2312" pitchFamily="49" charset="-122"/>
              </a:rPr>
              <a:t>淡水湖</a:t>
            </a:r>
            <a:r>
              <a:rPr lang="en-US" altLang="zh-CN" sz="2400" b="1">
                <a:solidFill>
                  <a:srgbClr val="0000FF"/>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外流湖多淡水湖，如鄱阳湖。</a:t>
            </a:r>
          </a:p>
        </p:txBody>
      </p:sp>
      <p:sp>
        <p:nvSpPr>
          <p:cNvPr id="463878" name="Text Box 6"/>
          <p:cNvSpPr txBox="1">
            <a:spLocks noChangeArrowheads="1"/>
          </p:cNvSpPr>
          <p:nvPr/>
        </p:nvSpPr>
        <p:spPr bwMode="auto">
          <a:xfrm>
            <a:off x="0" y="4652963"/>
            <a:ext cx="2771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3300"/>
                </a:solidFill>
                <a:ea typeface="楷体_GB2312" pitchFamily="49" charset="-122"/>
              </a:rPr>
              <a:t>⑶</a:t>
            </a:r>
            <a:r>
              <a:rPr lang="zh-CN" altLang="en-US" sz="2800" b="1">
                <a:solidFill>
                  <a:srgbClr val="FF3300"/>
                </a:solidFill>
                <a:ea typeface="楷体_GB2312" pitchFamily="49" charset="-122"/>
              </a:rPr>
              <a:t>按湖盆成因分</a:t>
            </a:r>
          </a:p>
        </p:txBody>
      </p:sp>
      <p:sp>
        <p:nvSpPr>
          <p:cNvPr id="17414" name="Text Box 7"/>
          <p:cNvSpPr txBox="1">
            <a:spLocks noChangeArrowheads="1"/>
          </p:cNvSpPr>
          <p:nvPr/>
        </p:nvSpPr>
        <p:spPr bwMode="auto">
          <a:xfrm>
            <a:off x="5219700" y="2852738"/>
            <a:ext cx="194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p>
        </p:txBody>
      </p:sp>
      <p:sp>
        <p:nvSpPr>
          <p:cNvPr id="463880" name="Text Box 8"/>
          <p:cNvSpPr txBox="1">
            <a:spLocks noChangeArrowheads="1"/>
          </p:cNvSpPr>
          <p:nvPr/>
        </p:nvSpPr>
        <p:spPr bwMode="auto">
          <a:xfrm>
            <a:off x="2916238" y="3716338"/>
            <a:ext cx="6875462"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楷体_GB2312" pitchFamily="49" charset="-122"/>
                <a:ea typeface="楷体_GB2312" pitchFamily="49" charset="-122"/>
              </a:rPr>
              <a:t>构造湖</a:t>
            </a:r>
            <a:r>
              <a:rPr lang="en-US" altLang="zh-CN" sz="2400" b="1">
                <a:solidFill>
                  <a:srgbClr val="0000FF"/>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地壳运动形成，如世界最深的湖贝</a:t>
            </a:r>
          </a:p>
          <a:p>
            <a:pPr eaLnBrk="1" hangingPunct="1"/>
            <a:r>
              <a:rPr lang="zh-CN" altLang="en-US" sz="2400" b="1">
                <a:latin typeface="楷体_GB2312" pitchFamily="49" charset="-122"/>
                <a:ea typeface="楷体_GB2312" pitchFamily="49" charset="-122"/>
              </a:rPr>
              <a:t>          尔湖、最咸的湖死海等。</a:t>
            </a:r>
            <a:r>
              <a:rPr lang="zh-CN" altLang="en-US" sz="2800" b="1"/>
              <a:t>     </a:t>
            </a:r>
          </a:p>
        </p:txBody>
      </p:sp>
      <p:sp>
        <p:nvSpPr>
          <p:cNvPr id="463881" name="Text Box 9"/>
          <p:cNvSpPr txBox="1">
            <a:spLocks noChangeArrowheads="1"/>
          </p:cNvSpPr>
          <p:nvPr/>
        </p:nvSpPr>
        <p:spPr bwMode="auto">
          <a:xfrm>
            <a:off x="2698750" y="4581525"/>
            <a:ext cx="6911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楷体_GB2312" pitchFamily="49" charset="-122"/>
                <a:ea typeface="楷体_GB2312" pitchFamily="49" charset="-122"/>
              </a:rPr>
              <a:t>冰川湖</a:t>
            </a:r>
            <a:r>
              <a:rPr lang="en-US" altLang="zh-CN" sz="2400" b="1">
                <a:solidFill>
                  <a:srgbClr val="0000FF"/>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冰川作用形成，如北美五大湖群。</a:t>
            </a:r>
          </a:p>
        </p:txBody>
      </p:sp>
      <p:sp>
        <p:nvSpPr>
          <p:cNvPr id="463882" name="Text Box 10"/>
          <p:cNvSpPr txBox="1">
            <a:spLocks noChangeArrowheads="1"/>
          </p:cNvSpPr>
          <p:nvPr/>
        </p:nvSpPr>
        <p:spPr bwMode="auto">
          <a:xfrm>
            <a:off x="2698750" y="5445125"/>
            <a:ext cx="6875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楷体_GB2312" pitchFamily="49" charset="-122"/>
                <a:ea typeface="楷体_GB2312" pitchFamily="49" charset="-122"/>
              </a:rPr>
              <a:t>火山口湖</a:t>
            </a:r>
            <a:r>
              <a:rPr lang="en-US" altLang="zh-CN" sz="2400" b="1">
                <a:solidFill>
                  <a:srgbClr val="0000FF"/>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火山口积水成湖，如长白山天池。</a:t>
            </a:r>
          </a:p>
        </p:txBody>
      </p:sp>
      <p:sp>
        <p:nvSpPr>
          <p:cNvPr id="463883" name="Text Box 11"/>
          <p:cNvSpPr txBox="1">
            <a:spLocks noChangeArrowheads="1"/>
          </p:cNvSpPr>
          <p:nvPr/>
        </p:nvSpPr>
        <p:spPr bwMode="auto">
          <a:xfrm>
            <a:off x="2819400" y="5029200"/>
            <a:ext cx="7199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楷体_GB2312" pitchFamily="49" charset="-122"/>
                <a:ea typeface="楷体_GB2312" pitchFamily="49" charset="-122"/>
              </a:rPr>
              <a:t>堰塞湖</a:t>
            </a:r>
            <a:r>
              <a:rPr lang="en-US" altLang="zh-CN" sz="2400" b="1">
                <a:solidFill>
                  <a:srgbClr val="0000FF"/>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火山熔岩堵塞河道而成，如五大连池。</a:t>
            </a:r>
          </a:p>
        </p:txBody>
      </p:sp>
      <p:sp>
        <p:nvSpPr>
          <p:cNvPr id="463884" name="Line 12"/>
          <p:cNvSpPr>
            <a:spLocks noChangeShapeType="1"/>
          </p:cNvSpPr>
          <p:nvPr/>
        </p:nvSpPr>
        <p:spPr bwMode="auto">
          <a:xfrm flipH="1">
            <a:off x="2555875" y="2708275"/>
            <a:ext cx="360363" cy="2174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3885" name="Line 13"/>
          <p:cNvSpPr>
            <a:spLocks noChangeShapeType="1"/>
          </p:cNvSpPr>
          <p:nvPr/>
        </p:nvSpPr>
        <p:spPr bwMode="auto">
          <a:xfrm>
            <a:off x="2555875" y="2925763"/>
            <a:ext cx="360363" cy="1444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3886" name="Text Box 14"/>
          <p:cNvSpPr txBox="1">
            <a:spLocks noChangeArrowheads="1"/>
          </p:cNvSpPr>
          <p:nvPr/>
        </p:nvSpPr>
        <p:spPr bwMode="auto">
          <a:xfrm>
            <a:off x="2698750" y="5949950"/>
            <a:ext cx="6624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楷体_GB2312" pitchFamily="49" charset="-122"/>
                <a:ea typeface="楷体_GB2312" pitchFamily="49" charset="-122"/>
              </a:rPr>
              <a:t>河迹湖</a:t>
            </a:r>
            <a:r>
              <a:rPr lang="en-US" altLang="zh-CN" sz="2400" b="1">
                <a:solidFill>
                  <a:srgbClr val="0000FF"/>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河流改道，淤积而形成的。</a:t>
            </a:r>
          </a:p>
        </p:txBody>
      </p:sp>
      <p:grpSp>
        <p:nvGrpSpPr>
          <p:cNvPr id="2" name="Group 15"/>
          <p:cNvGrpSpPr>
            <a:grpSpLocks/>
          </p:cNvGrpSpPr>
          <p:nvPr/>
        </p:nvGrpSpPr>
        <p:grpSpPr bwMode="auto">
          <a:xfrm>
            <a:off x="2555875" y="3933825"/>
            <a:ext cx="360363" cy="2232025"/>
            <a:chOff x="1338" y="1570"/>
            <a:chExt cx="227" cy="1406"/>
          </a:xfrm>
        </p:grpSpPr>
        <p:sp>
          <p:nvSpPr>
            <p:cNvPr id="17428" name="Line 16"/>
            <p:cNvSpPr>
              <a:spLocks noChangeShapeType="1"/>
            </p:cNvSpPr>
            <p:nvPr/>
          </p:nvSpPr>
          <p:spPr bwMode="auto">
            <a:xfrm flipH="1">
              <a:off x="1338" y="1570"/>
              <a:ext cx="227" cy="5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429" name="Line 17"/>
            <p:cNvSpPr>
              <a:spLocks noChangeShapeType="1"/>
            </p:cNvSpPr>
            <p:nvPr/>
          </p:nvSpPr>
          <p:spPr bwMode="auto">
            <a:xfrm>
              <a:off x="1338" y="2160"/>
              <a:ext cx="1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430" name="Line 18"/>
            <p:cNvSpPr>
              <a:spLocks noChangeShapeType="1"/>
            </p:cNvSpPr>
            <p:nvPr/>
          </p:nvSpPr>
          <p:spPr bwMode="auto">
            <a:xfrm>
              <a:off x="1338" y="2160"/>
              <a:ext cx="181" cy="2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431" name="Line 19"/>
            <p:cNvSpPr>
              <a:spLocks noChangeShapeType="1"/>
            </p:cNvSpPr>
            <p:nvPr/>
          </p:nvSpPr>
          <p:spPr bwMode="auto">
            <a:xfrm>
              <a:off x="1338" y="2160"/>
              <a:ext cx="181" cy="5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432" name="Line 20"/>
            <p:cNvSpPr>
              <a:spLocks noChangeShapeType="1"/>
            </p:cNvSpPr>
            <p:nvPr/>
          </p:nvSpPr>
          <p:spPr bwMode="auto">
            <a:xfrm>
              <a:off x="1338" y="2205"/>
              <a:ext cx="136" cy="77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463893" name="Text Box 21"/>
          <p:cNvSpPr txBox="1">
            <a:spLocks noChangeArrowheads="1"/>
          </p:cNvSpPr>
          <p:nvPr/>
        </p:nvSpPr>
        <p:spPr bwMode="auto">
          <a:xfrm>
            <a:off x="0" y="1412875"/>
            <a:ext cx="4932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3300"/>
                </a:solidFill>
                <a:ea typeface="楷体_GB2312" pitchFamily="49" charset="-122"/>
              </a:rPr>
              <a:t>⑴</a:t>
            </a:r>
            <a:r>
              <a:rPr lang="zh-CN" altLang="en-US" sz="2800" b="1">
                <a:solidFill>
                  <a:srgbClr val="FF3300"/>
                </a:solidFill>
                <a:ea typeface="楷体_GB2312" pitchFamily="49" charset="-122"/>
              </a:rPr>
              <a:t>按湖水与径流的补给关系分</a:t>
            </a:r>
          </a:p>
        </p:txBody>
      </p:sp>
      <p:sp>
        <p:nvSpPr>
          <p:cNvPr id="463894" name="Text Box 22"/>
          <p:cNvSpPr txBox="1">
            <a:spLocks noChangeArrowheads="1"/>
          </p:cNvSpPr>
          <p:nvPr/>
        </p:nvSpPr>
        <p:spPr bwMode="auto">
          <a:xfrm>
            <a:off x="4932363" y="1268413"/>
            <a:ext cx="1368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楷体_GB2312" pitchFamily="49" charset="-122"/>
                <a:ea typeface="楷体_GB2312" pitchFamily="49" charset="-122"/>
              </a:rPr>
              <a:t>内流湖</a:t>
            </a:r>
          </a:p>
          <a:p>
            <a:pPr eaLnBrk="1" hangingPunct="1"/>
            <a:r>
              <a:rPr lang="zh-CN" altLang="en-US" sz="2400" b="1">
                <a:solidFill>
                  <a:srgbClr val="0000FF"/>
                </a:solidFill>
                <a:latin typeface="楷体_GB2312" pitchFamily="49" charset="-122"/>
                <a:ea typeface="楷体_GB2312" pitchFamily="49" charset="-122"/>
              </a:rPr>
              <a:t>外流湖</a:t>
            </a:r>
          </a:p>
        </p:txBody>
      </p:sp>
      <p:sp>
        <p:nvSpPr>
          <p:cNvPr id="463895" name="Line 23"/>
          <p:cNvSpPr>
            <a:spLocks noChangeShapeType="1"/>
          </p:cNvSpPr>
          <p:nvPr/>
        </p:nvSpPr>
        <p:spPr bwMode="auto">
          <a:xfrm flipH="1">
            <a:off x="4645025" y="1484313"/>
            <a:ext cx="360363" cy="217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3896" name="Line 24"/>
          <p:cNvSpPr>
            <a:spLocks noChangeShapeType="1"/>
          </p:cNvSpPr>
          <p:nvPr/>
        </p:nvSpPr>
        <p:spPr bwMode="auto">
          <a:xfrm>
            <a:off x="4645025" y="1701800"/>
            <a:ext cx="360363" cy="1444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Tree>
    <p:extLst>
      <p:ext uri="{BB962C8B-B14F-4D97-AF65-F5344CB8AC3E}">
        <p14:creationId xmlns:p14="http://schemas.microsoft.com/office/powerpoint/2010/main" val="22580807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3874"/>
                                        </p:tgtEl>
                                        <p:attrNameLst>
                                          <p:attrName>style.visibility</p:attrName>
                                        </p:attrNameLst>
                                      </p:cBhvr>
                                      <p:to>
                                        <p:strVal val="visible"/>
                                      </p:to>
                                    </p:set>
                                    <p:anim calcmode="lin" valueType="num">
                                      <p:cBhvr additive="base">
                                        <p:cTn id="7" dur="500" fill="hold"/>
                                        <p:tgtEl>
                                          <p:spTgt spid="463874"/>
                                        </p:tgtEl>
                                        <p:attrNameLst>
                                          <p:attrName>ppt_x</p:attrName>
                                        </p:attrNameLst>
                                      </p:cBhvr>
                                      <p:tavLst>
                                        <p:tav tm="0">
                                          <p:val>
                                            <p:strVal val="#ppt_x"/>
                                          </p:val>
                                        </p:tav>
                                        <p:tav tm="100000">
                                          <p:val>
                                            <p:strVal val="#ppt_x"/>
                                          </p:val>
                                        </p:tav>
                                      </p:tavLst>
                                    </p:anim>
                                    <p:anim calcmode="lin" valueType="num">
                                      <p:cBhvr additive="base">
                                        <p:cTn id="8" dur="500" fill="hold"/>
                                        <p:tgtEl>
                                          <p:spTgt spid="4638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3893"/>
                                        </p:tgtEl>
                                        <p:attrNameLst>
                                          <p:attrName>style.visibility</p:attrName>
                                        </p:attrNameLst>
                                      </p:cBhvr>
                                      <p:to>
                                        <p:strVal val="visible"/>
                                      </p:to>
                                    </p:set>
                                    <p:anim calcmode="lin" valueType="num">
                                      <p:cBhvr additive="base">
                                        <p:cTn id="13" dur="500" fill="hold"/>
                                        <p:tgtEl>
                                          <p:spTgt spid="463893"/>
                                        </p:tgtEl>
                                        <p:attrNameLst>
                                          <p:attrName>ppt_x</p:attrName>
                                        </p:attrNameLst>
                                      </p:cBhvr>
                                      <p:tavLst>
                                        <p:tav tm="0">
                                          <p:val>
                                            <p:strVal val="#ppt_x"/>
                                          </p:val>
                                        </p:tav>
                                        <p:tav tm="100000">
                                          <p:val>
                                            <p:strVal val="#ppt_x"/>
                                          </p:val>
                                        </p:tav>
                                      </p:tavLst>
                                    </p:anim>
                                    <p:anim calcmode="lin" valueType="num">
                                      <p:cBhvr additive="base">
                                        <p:cTn id="14" dur="500" fill="hold"/>
                                        <p:tgtEl>
                                          <p:spTgt spid="46389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63895"/>
                                        </p:tgtEl>
                                        <p:attrNameLst>
                                          <p:attrName>style.visibility</p:attrName>
                                        </p:attrNameLst>
                                      </p:cBhvr>
                                      <p:to>
                                        <p:strVal val="visible"/>
                                      </p:to>
                                    </p:set>
                                    <p:animEffect transition="in" filter="dissolve">
                                      <p:cBhvr>
                                        <p:cTn id="19" dur="500"/>
                                        <p:tgtEl>
                                          <p:spTgt spid="46389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63896"/>
                                        </p:tgtEl>
                                        <p:attrNameLst>
                                          <p:attrName>style.visibility</p:attrName>
                                        </p:attrNameLst>
                                      </p:cBhvr>
                                      <p:to>
                                        <p:strVal val="visible"/>
                                      </p:to>
                                    </p:set>
                                    <p:animEffect transition="in" filter="dissolve">
                                      <p:cBhvr>
                                        <p:cTn id="22" dur="500"/>
                                        <p:tgtEl>
                                          <p:spTgt spid="46389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63894"/>
                                        </p:tgtEl>
                                        <p:attrNameLst>
                                          <p:attrName>style.visibility</p:attrName>
                                        </p:attrNameLst>
                                      </p:cBhvr>
                                      <p:to>
                                        <p:strVal val="visible"/>
                                      </p:to>
                                    </p:set>
                                    <p:animEffect transition="in" filter="dissolve">
                                      <p:cBhvr>
                                        <p:cTn id="25" dur="500"/>
                                        <p:tgtEl>
                                          <p:spTgt spid="46389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63876"/>
                                        </p:tgtEl>
                                        <p:attrNameLst>
                                          <p:attrName>style.visibility</p:attrName>
                                        </p:attrNameLst>
                                      </p:cBhvr>
                                      <p:to>
                                        <p:strVal val="visible"/>
                                      </p:to>
                                    </p:set>
                                    <p:anim calcmode="lin" valueType="num">
                                      <p:cBhvr additive="base">
                                        <p:cTn id="30" dur="500" fill="hold"/>
                                        <p:tgtEl>
                                          <p:spTgt spid="463876"/>
                                        </p:tgtEl>
                                        <p:attrNameLst>
                                          <p:attrName>ppt_x</p:attrName>
                                        </p:attrNameLst>
                                      </p:cBhvr>
                                      <p:tavLst>
                                        <p:tav tm="0">
                                          <p:val>
                                            <p:strVal val="#ppt_x"/>
                                          </p:val>
                                        </p:tav>
                                        <p:tav tm="100000">
                                          <p:val>
                                            <p:strVal val="#ppt_x"/>
                                          </p:val>
                                        </p:tav>
                                      </p:tavLst>
                                    </p:anim>
                                    <p:anim calcmode="lin" valueType="num">
                                      <p:cBhvr additive="base">
                                        <p:cTn id="31" dur="500" fill="hold"/>
                                        <p:tgtEl>
                                          <p:spTgt spid="463876"/>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63884"/>
                                        </p:tgtEl>
                                        <p:attrNameLst>
                                          <p:attrName>style.visibility</p:attrName>
                                        </p:attrNameLst>
                                      </p:cBhvr>
                                      <p:to>
                                        <p:strVal val="visible"/>
                                      </p:to>
                                    </p:set>
                                    <p:animEffect transition="in" filter="dissolve">
                                      <p:cBhvr>
                                        <p:cTn id="36" dur="500"/>
                                        <p:tgtEl>
                                          <p:spTgt spid="46388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463885"/>
                                        </p:tgtEl>
                                        <p:attrNameLst>
                                          <p:attrName>style.visibility</p:attrName>
                                        </p:attrNameLst>
                                      </p:cBhvr>
                                      <p:to>
                                        <p:strVal val="visible"/>
                                      </p:to>
                                    </p:set>
                                    <p:animEffect transition="in" filter="dissolve">
                                      <p:cBhvr>
                                        <p:cTn id="39" dur="500"/>
                                        <p:tgtEl>
                                          <p:spTgt spid="463885"/>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63877"/>
                                        </p:tgtEl>
                                        <p:attrNameLst>
                                          <p:attrName>style.visibility</p:attrName>
                                        </p:attrNameLst>
                                      </p:cBhvr>
                                      <p:to>
                                        <p:strVal val="visible"/>
                                      </p:to>
                                    </p:set>
                                    <p:animEffect transition="in" filter="dissolve">
                                      <p:cBhvr>
                                        <p:cTn id="42" dur="500"/>
                                        <p:tgtEl>
                                          <p:spTgt spid="46387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63878"/>
                                        </p:tgtEl>
                                        <p:attrNameLst>
                                          <p:attrName>style.visibility</p:attrName>
                                        </p:attrNameLst>
                                      </p:cBhvr>
                                      <p:to>
                                        <p:strVal val="visible"/>
                                      </p:to>
                                    </p:set>
                                    <p:anim calcmode="lin" valueType="num">
                                      <p:cBhvr additive="base">
                                        <p:cTn id="47" dur="500" fill="hold"/>
                                        <p:tgtEl>
                                          <p:spTgt spid="463878"/>
                                        </p:tgtEl>
                                        <p:attrNameLst>
                                          <p:attrName>ppt_x</p:attrName>
                                        </p:attrNameLst>
                                      </p:cBhvr>
                                      <p:tavLst>
                                        <p:tav tm="0">
                                          <p:val>
                                            <p:strVal val="#ppt_x"/>
                                          </p:val>
                                        </p:tav>
                                        <p:tav tm="100000">
                                          <p:val>
                                            <p:strVal val="#ppt_x"/>
                                          </p:val>
                                        </p:tav>
                                      </p:tavLst>
                                    </p:anim>
                                    <p:anim calcmode="lin" valueType="num">
                                      <p:cBhvr additive="base">
                                        <p:cTn id="48" dur="500" fill="hold"/>
                                        <p:tgtEl>
                                          <p:spTgt spid="46387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blinds(horizontal)">
                                      <p:cBhvr>
                                        <p:cTn id="53" dur="500"/>
                                        <p:tgtEl>
                                          <p:spTgt spid="2"/>
                                        </p:tgtEl>
                                      </p:cBhvr>
                                    </p:animEffect>
                                  </p:childTnLst>
                                </p:cTn>
                              </p:par>
                              <p:par>
                                <p:cTn id="54" presetID="20" presetClass="entr" presetSubtype="0" fill="hold" grpId="0" nodeType="withEffect">
                                  <p:stCondLst>
                                    <p:cond delay="0"/>
                                  </p:stCondLst>
                                  <p:childTnLst>
                                    <p:set>
                                      <p:cBhvr>
                                        <p:cTn id="55" dur="1" fill="hold">
                                          <p:stCondLst>
                                            <p:cond delay="0"/>
                                          </p:stCondLst>
                                        </p:cTn>
                                        <p:tgtEl>
                                          <p:spTgt spid="463883"/>
                                        </p:tgtEl>
                                        <p:attrNameLst>
                                          <p:attrName>style.visibility</p:attrName>
                                        </p:attrNameLst>
                                      </p:cBhvr>
                                      <p:to>
                                        <p:strVal val="visible"/>
                                      </p:to>
                                    </p:set>
                                    <p:animEffect transition="in" filter="wedge">
                                      <p:cBhvr>
                                        <p:cTn id="56" dur="2000"/>
                                        <p:tgtEl>
                                          <p:spTgt spid="463883"/>
                                        </p:tgtEl>
                                      </p:cBhvr>
                                    </p:animEffect>
                                  </p:childTnLst>
                                </p:cTn>
                              </p:par>
                              <p:par>
                                <p:cTn id="57" presetID="20" presetClass="entr" presetSubtype="0" fill="hold" grpId="0" nodeType="withEffect">
                                  <p:stCondLst>
                                    <p:cond delay="0"/>
                                  </p:stCondLst>
                                  <p:childTnLst>
                                    <p:set>
                                      <p:cBhvr>
                                        <p:cTn id="58" dur="1" fill="hold">
                                          <p:stCondLst>
                                            <p:cond delay="0"/>
                                          </p:stCondLst>
                                        </p:cTn>
                                        <p:tgtEl>
                                          <p:spTgt spid="463881"/>
                                        </p:tgtEl>
                                        <p:attrNameLst>
                                          <p:attrName>style.visibility</p:attrName>
                                        </p:attrNameLst>
                                      </p:cBhvr>
                                      <p:to>
                                        <p:strVal val="visible"/>
                                      </p:to>
                                    </p:set>
                                    <p:animEffect transition="in" filter="wedge">
                                      <p:cBhvr>
                                        <p:cTn id="59" dur="2000"/>
                                        <p:tgtEl>
                                          <p:spTgt spid="463881"/>
                                        </p:tgtEl>
                                      </p:cBhvr>
                                    </p:animEffect>
                                  </p:childTnLst>
                                </p:cTn>
                              </p:par>
                              <p:par>
                                <p:cTn id="60" presetID="20" presetClass="entr" presetSubtype="0" fill="hold" grpId="0" nodeType="withEffect">
                                  <p:stCondLst>
                                    <p:cond delay="0"/>
                                  </p:stCondLst>
                                  <p:childTnLst>
                                    <p:set>
                                      <p:cBhvr>
                                        <p:cTn id="61" dur="1" fill="hold">
                                          <p:stCondLst>
                                            <p:cond delay="0"/>
                                          </p:stCondLst>
                                        </p:cTn>
                                        <p:tgtEl>
                                          <p:spTgt spid="463880"/>
                                        </p:tgtEl>
                                        <p:attrNameLst>
                                          <p:attrName>style.visibility</p:attrName>
                                        </p:attrNameLst>
                                      </p:cBhvr>
                                      <p:to>
                                        <p:strVal val="visible"/>
                                      </p:to>
                                    </p:set>
                                    <p:animEffect transition="in" filter="wedge">
                                      <p:cBhvr>
                                        <p:cTn id="62" dur="2000"/>
                                        <p:tgtEl>
                                          <p:spTgt spid="463880"/>
                                        </p:tgtEl>
                                      </p:cBhvr>
                                    </p:animEffect>
                                  </p:childTnLst>
                                </p:cTn>
                              </p:par>
                              <p:par>
                                <p:cTn id="63" presetID="20" presetClass="entr" presetSubtype="0" fill="hold" grpId="0" nodeType="withEffect">
                                  <p:stCondLst>
                                    <p:cond delay="0"/>
                                  </p:stCondLst>
                                  <p:childTnLst>
                                    <p:set>
                                      <p:cBhvr>
                                        <p:cTn id="64" dur="1" fill="hold">
                                          <p:stCondLst>
                                            <p:cond delay="0"/>
                                          </p:stCondLst>
                                        </p:cTn>
                                        <p:tgtEl>
                                          <p:spTgt spid="463882"/>
                                        </p:tgtEl>
                                        <p:attrNameLst>
                                          <p:attrName>style.visibility</p:attrName>
                                        </p:attrNameLst>
                                      </p:cBhvr>
                                      <p:to>
                                        <p:strVal val="visible"/>
                                      </p:to>
                                    </p:set>
                                    <p:animEffect transition="in" filter="wedge">
                                      <p:cBhvr>
                                        <p:cTn id="65" dur="2000"/>
                                        <p:tgtEl>
                                          <p:spTgt spid="463882"/>
                                        </p:tgtEl>
                                      </p:cBhvr>
                                    </p:animEffect>
                                  </p:childTnLst>
                                </p:cTn>
                              </p:par>
                              <p:par>
                                <p:cTn id="66" presetID="20" presetClass="entr" presetSubtype="0" fill="hold" grpId="0" nodeType="withEffect">
                                  <p:stCondLst>
                                    <p:cond delay="0"/>
                                  </p:stCondLst>
                                  <p:childTnLst>
                                    <p:set>
                                      <p:cBhvr>
                                        <p:cTn id="67" dur="1" fill="hold">
                                          <p:stCondLst>
                                            <p:cond delay="0"/>
                                          </p:stCondLst>
                                        </p:cTn>
                                        <p:tgtEl>
                                          <p:spTgt spid="463886"/>
                                        </p:tgtEl>
                                        <p:attrNameLst>
                                          <p:attrName>style.visibility</p:attrName>
                                        </p:attrNameLst>
                                      </p:cBhvr>
                                      <p:to>
                                        <p:strVal val="visible"/>
                                      </p:to>
                                    </p:set>
                                    <p:animEffect transition="in" filter="wedge">
                                      <p:cBhvr>
                                        <p:cTn id="68" dur="2000"/>
                                        <p:tgtEl>
                                          <p:spTgt spid="463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4" grpId="0" animBg="1"/>
      <p:bldP spid="463876" grpId="0"/>
      <p:bldP spid="463877" grpId="0"/>
      <p:bldP spid="463878" grpId="0"/>
      <p:bldP spid="463880" grpId="0"/>
      <p:bldP spid="463881" grpId="0"/>
      <p:bldP spid="463882" grpId="0"/>
      <p:bldP spid="463883" grpId="0"/>
      <p:bldP spid="463884" grpId="0" animBg="1"/>
      <p:bldP spid="463885" grpId="0" animBg="1"/>
      <p:bldP spid="463886" grpId="0"/>
      <p:bldP spid="463893" grpId="0"/>
      <p:bldP spid="463894" grpId="0"/>
      <p:bldP spid="463895" grpId="0" animBg="1"/>
      <p:bldP spid="46389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矩形 121859"/>
          <p:cNvSpPr>
            <a:spLocks noChangeArrowheads="1"/>
          </p:cNvSpPr>
          <p:nvPr/>
        </p:nvSpPr>
        <p:spPr bwMode="auto">
          <a:xfrm>
            <a:off x="0" y="1000125"/>
            <a:ext cx="46418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indent="355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3300"/>
                </a:solidFill>
                <a:latin typeface="宋体" panose="02010600030101010101" pitchFamily="2" charset="-122"/>
                <a:ea typeface="黑体" panose="02010609060101010101" pitchFamily="49" charset="-122"/>
              </a:rPr>
              <a:t>影响海水盐度的主要因素：</a:t>
            </a:r>
            <a:endParaRPr lang="zh-CN" altLang="en-US" sz="2800" b="1">
              <a:solidFill>
                <a:srgbClr val="FF3300"/>
              </a:solidFill>
              <a:ea typeface="黑体" panose="02010609060101010101" pitchFamily="49" charset="-122"/>
            </a:endParaRPr>
          </a:p>
        </p:txBody>
      </p:sp>
      <p:sp>
        <p:nvSpPr>
          <p:cNvPr id="121861" name="矩形 121860"/>
          <p:cNvSpPr>
            <a:spLocks noChangeArrowheads="1"/>
          </p:cNvSpPr>
          <p:nvPr/>
        </p:nvSpPr>
        <p:spPr bwMode="auto">
          <a:xfrm>
            <a:off x="0" y="1685925"/>
            <a:ext cx="85693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indent="355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黑体" panose="02010609060101010101" pitchFamily="49" charset="-122"/>
                <a:ea typeface="黑体" panose="02010609060101010101" pitchFamily="49" charset="-122"/>
              </a:rPr>
              <a:t>①</a:t>
            </a:r>
            <a:r>
              <a:rPr lang="zh-CN" altLang="en-US" sz="2800" b="1">
                <a:latin typeface="黑体" panose="02010609060101010101" pitchFamily="49" charset="-122"/>
                <a:ea typeface="黑体" panose="02010609060101010101" pitchFamily="49" charset="-122"/>
              </a:rPr>
              <a:t>气候因素（主要因素）</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即降水量与蒸发量的关系</a:t>
            </a:r>
            <a:endParaRPr lang="zh-CN" altLang="en-US" sz="2800">
              <a:latin typeface="黑体" panose="02010609060101010101" pitchFamily="49" charset="-122"/>
              <a:ea typeface="黑体" panose="02010609060101010101" pitchFamily="49" charset="-122"/>
            </a:endParaRPr>
          </a:p>
        </p:txBody>
      </p:sp>
      <p:sp>
        <p:nvSpPr>
          <p:cNvPr id="121862" name="矩形 121861"/>
          <p:cNvSpPr>
            <a:spLocks noChangeArrowheads="1"/>
          </p:cNvSpPr>
          <p:nvPr/>
        </p:nvSpPr>
        <p:spPr bwMode="auto">
          <a:xfrm>
            <a:off x="0" y="2447925"/>
            <a:ext cx="89249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indent="355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黑体" panose="02010609060101010101" pitchFamily="49" charset="-122"/>
                <a:ea typeface="黑体" panose="02010609060101010101" pitchFamily="49" charset="-122"/>
              </a:rPr>
              <a:t>②</a:t>
            </a:r>
            <a:r>
              <a:rPr lang="zh-CN" altLang="en-US" sz="2800" b="1">
                <a:latin typeface="黑体" panose="02010609060101010101" pitchFamily="49" charset="-122"/>
                <a:ea typeface="黑体" panose="02010609060101010101" pitchFamily="49" charset="-122"/>
              </a:rPr>
              <a:t>洋流因素</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同一纬度海区，有暖流经过盐度偏高；</a:t>
            </a:r>
          </a:p>
          <a:p>
            <a:pPr eaLnBrk="1" hangingPunct="1"/>
            <a:r>
              <a:rPr lang="zh-CN" altLang="en-US" sz="2800" b="1">
                <a:latin typeface="黑体" panose="02010609060101010101" pitchFamily="49" charset="-122"/>
                <a:ea typeface="黑体" panose="02010609060101010101" pitchFamily="49" charset="-122"/>
              </a:rPr>
              <a:t>              寒流经过盐度偏低。</a:t>
            </a:r>
            <a:endParaRPr lang="zh-CN" altLang="en-US" sz="2800">
              <a:latin typeface="黑体" panose="02010609060101010101" pitchFamily="49" charset="-122"/>
              <a:ea typeface="黑体" panose="02010609060101010101" pitchFamily="49" charset="-122"/>
            </a:endParaRPr>
          </a:p>
        </p:txBody>
      </p:sp>
      <p:sp>
        <p:nvSpPr>
          <p:cNvPr id="121863" name="矩形 121862"/>
          <p:cNvSpPr>
            <a:spLocks noChangeArrowheads="1"/>
          </p:cNvSpPr>
          <p:nvPr/>
        </p:nvSpPr>
        <p:spPr bwMode="auto">
          <a:xfrm>
            <a:off x="0" y="3438525"/>
            <a:ext cx="8924925"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indent="355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宋体" panose="02010600030101010101" pitchFamily="2" charset="-122"/>
                <a:ea typeface="黑体" panose="02010609060101010101" pitchFamily="49" charset="-122"/>
              </a:rPr>
              <a:t>③</a:t>
            </a:r>
            <a:r>
              <a:rPr lang="zh-CN" altLang="en-US" sz="2800" b="1">
                <a:latin typeface="宋体" panose="02010600030101010101" pitchFamily="2" charset="-122"/>
                <a:ea typeface="黑体" panose="02010609060101010101" pitchFamily="49" charset="-122"/>
              </a:rPr>
              <a:t>河流径流注入因素</a:t>
            </a:r>
            <a:r>
              <a:rPr lang="en-US" altLang="zh-CN" sz="2800" b="1">
                <a:latin typeface="宋体" panose="02010600030101010101" pitchFamily="2" charset="-122"/>
                <a:ea typeface="黑体" panose="02010609060101010101" pitchFamily="49" charset="-122"/>
              </a:rPr>
              <a:t>——</a:t>
            </a:r>
            <a:r>
              <a:rPr lang="zh-CN" altLang="en-US" sz="2800" b="1">
                <a:latin typeface="宋体" panose="02010600030101010101" pitchFamily="2" charset="-122"/>
                <a:ea typeface="黑体" panose="02010609060101010101" pitchFamily="49" charset="-122"/>
              </a:rPr>
              <a:t>有大量河水汇入的海区，盐度</a:t>
            </a:r>
          </a:p>
          <a:p>
            <a:pPr eaLnBrk="1" hangingPunct="1"/>
            <a:r>
              <a:rPr lang="zh-CN" altLang="en-US" sz="2800" b="1">
                <a:latin typeface="宋体" panose="02010600030101010101" pitchFamily="2" charset="-122"/>
                <a:ea typeface="黑体" panose="02010609060101010101" pitchFamily="49" charset="-122"/>
              </a:rPr>
              <a:t>                      偏低。</a:t>
            </a:r>
          </a:p>
          <a:p>
            <a:endParaRPr lang="zh-CN" altLang="en-US" sz="2800">
              <a:ea typeface="黑体" panose="02010609060101010101" pitchFamily="49" charset="-122"/>
            </a:endParaRPr>
          </a:p>
        </p:txBody>
      </p:sp>
      <p:sp>
        <p:nvSpPr>
          <p:cNvPr id="121864" name="矩形 121863"/>
          <p:cNvSpPr>
            <a:spLocks noChangeArrowheads="1"/>
          </p:cNvSpPr>
          <p:nvPr/>
        </p:nvSpPr>
        <p:spPr bwMode="auto">
          <a:xfrm>
            <a:off x="0" y="4505325"/>
            <a:ext cx="78533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indent="355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ea typeface="黑体" panose="02010609060101010101" pitchFamily="49" charset="-122"/>
              </a:rPr>
              <a:t>④</a:t>
            </a:r>
            <a:r>
              <a:rPr lang="zh-CN" altLang="en-US" sz="2800" b="1">
                <a:ea typeface="黑体" panose="02010609060101010101" pitchFamily="49" charset="-122"/>
              </a:rPr>
              <a:t>海区的封闭度</a:t>
            </a:r>
            <a:r>
              <a:rPr lang="en-US" altLang="zh-CN" sz="2800" b="1">
                <a:ea typeface="黑体" panose="02010609060101010101" pitchFamily="49" charset="-122"/>
              </a:rPr>
              <a:t>——</a:t>
            </a:r>
            <a:r>
              <a:rPr lang="zh-CN" altLang="en-US" sz="2800" b="1">
                <a:ea typeface="黑体" panose="02010609060101010101" pitchFamily="49" charset="-122"/>
              </a:rPr>
              <a:t>即与附近海区海水的交换量</a:t>
            </a:r>
            <a:endParaRPr lang="zh-CN" altLang="en-US" sz="2800">
              <a:ea typeface="黑体" panose="02010609060101010101" pitchFamily="49" charset="-122"/>
            </a:endParaRPr>
          </a:p>
        </p:txBody>
      </p:sp>
      <p:sp>
        <p:nvSpPr>
          <p:cNvPr id="121865" name="矩形 121864"/>
          <p:cNvSpPr>
            <a:spLocks noChangeArrowheads="1"/>
          </p:cNvSpPr>
          <p:nvPr/>
        </p:nvSpPr>
        <p:spPr bwMode="auto">
          <a:xfrm>
            <a:off x="0" y="5283200"/>
            <a:ext cx="82137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indent="355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ea typeface="黑体" panose="02010609060101010101" pitchFamily="49" charset="-122"/>
              </a:rPr>
              <a:t>⑤</a:t>
            </a:r>
            <a:r>
              <a:rPr lang="zh-CN" altLang="en-US" sz="2800" b="1">
                <a:ea typeface="黑体" panose="02010609060101010101" pitchFamily="49" charset="-122"/>
              </a:rPr>
              <a:t>高纬度结、融冰量的大小（有结冰现象的海区，</a:t>
            </a:r>
          </a:p>
          <a:p>
            <a:pPr eaLnBrk="1" hangingPunct="1"/>
            <a:r>
              <a:rPr lang="zh-CN" altLang="en-US" sz="2800" b="1">
                <a:ea typeface="黑体" panose="02010609060101010101" pitchFamily="49" charset="-122"/>
              </a:rPr>
              <a:t>  盐度偏高；有融冰现象的海区，盐度偏低）</a:t>
            </a:r>
            <a:endParaRPr lang="zh-CN" altLang="en-US" sz="2800">
              <a:ea typeface="黑体" panose="02010609060101010101" pitchFamily="49" charset="-122"/>
            </a:endParaRPr>
          </a:p>
        </p:txBody>
      </p:sp>
    </p:spTree>
    <p:extLst>
      <p:ext uri="{BB962C8B-B14F-4D97-AF65-F5344CB8AC3E}">
        <p14:creationId xmlns:p14="http://schemas.microsoft.com/office/powerpoint/2010/main" val="28331651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1860"/>
                                        </p:tgtEl>
                                        <p:attrNameLst>
                                          <p:attrName>style.visibility</p:attrName>
                                        </p:attrNameLst>
                                      </p:cBhvr>
                                      <p:to>
                                        <p:strVal val="visible"/>
                                      </p:to>
                                    </p:set>
                                    <p:animEffect transition="in" filter="wipe(down)">
                                      <p:cBhvr>
                                        <p:cTn id="7" dur="500"/>
                                        <p:tgtEl>
                                          <p:spTgt spid="1218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1861"/>
                                        </p:tgtEl>
                                        <p:attrNameLst>
                                          <p:attrName>style.visibility</p:attrName>
                                        </p:attrNameLst>
                                      </p:cBhvr>
                                      <p:to>
                                        <p:strVal val="visible"/>
                                      </p:to>
                                    </p:set>
                                    <p:animEffect transition="in" filter="wipe(left)">
                                      <p:cBhvr>
                                        <p:cTn id="12" dur="500"/>
                                        <p:tgtEl>
                                          <p:spTgt spid="12186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21862"/>
                                        </p:tgtEl>
                                        <p:attrNameLst>
                                          <p:attrName>style.visibility</p:attrName>
                                        </p:attrNameLst>
                                      </p:cBhvr>
                                      <p:to>
                                        <p:strVal val="visible"/>
                                      </p:to>
                                    </p:set>
                                    <p:animEffect transition="in" filter="wipe(left)">
                                      <p:cBhvr>
                                        <p:cTn id="15" dur="500"/>
                                        <p:tgtEl>
                                          <p:spTgt spid="12186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1863"/>
                                        </p:tgtEl>
                                        <p:attrNameLst>
                                          <p:attrName>style.visibility</p:attrName>
                                        </p:attrNameLst>
                                      </p:cBhvr>
                                      <p:to>
                                        <p:strVal val="visible"/>
                                      </p:to>
                                    </p:set>
                                    <p:animEffect transition="in" filter="wipe(left)">
                                      <p:cBhvr>
                                        <p:cTn id="18" dur="500"/>
                                        <p:tgtEl>
                                          <p:spTgt spid="12186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21864"/>
                                        </p:tgtEl>
                                        <p:attrNameLst>
                                          <p:attrName>style.visibility</p:attrName>
                                        </p:attrNameLst>
                                      </p:cBhvr>
                                      <p:to>
                                        <p:strVal val="visible"/>
                                      </p:to>
                                    </p:set>
                                    <p:animEffect transition="in" filter="wipe(left)">
                                      <p:cBhvr>
                                        <p:cTn id="21" dur="500"/>
                                        <p:tgtEl>
                                          <p:spTgt spid="12186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1865"/>
                                        </p:tgtEl>
                                        <p:attrNameLst>
                                          <p:attrName>style.visibility</p:attrName>
                                        </p:attrNameLst>
                                      </p:cBhvr>
                                      <p:to>
                                        <p:strVal val="visible"/>
                                      </p:to>
                                    </p:set>
                                    <p:animEffect transition="in" filter="wipe(left)">
                                      <p:cBhvr>
                                        <p:cTn id="24" dur="500"/>
                                        <p:tgtEl>
                                          <p:spTgt spid="121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p:bldP spid="121861" grpId="0"/>
      <p:bldP spid="121862" grpId="0"/>
      <p:bldP spid="121863" grpId="0"/>
      <p:bldP spid="121864" grpId="0"/>
      <p:bldP spid="1218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1"/>
          <p:cNvSpPr>
            <a:spLocks noChangeArrowheads="1"/>
          </p:cNvSpPr>
          <p:nvPr/>
        </p:nvSpPr>
        <p:spPr bwMode="auto">
          <a:xfrm>
            <a:off x="609600" y="533400"/>
            <a:ext cx="769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latin typeface="黑体" panose="02010609060101010101" pitchFamily="49" charset="-122"/>
                <a:ea typeface="黑体" panose="02010609060101010101" pitchFamily="49" charset="-122"/>
              </a:rPr>
              <a:t>下列湖泊中盐度最大的是（        ）</a:t>
            </a:r>
          </a:p>
        </p:txBody>
      </p:sp>
      <p:pic>
        <p:nvPicPr>
          <p:cNvPr id="19459" name="Picture 22"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8001000"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9015" name="Text Box 23"/>
          <p:cNvSpPr txBox="1">
            <a:spLocks noChangeArrowheads="1"/>
          </p:cNvSpPr>
          <p:nvPr/>
        </p:nvSpPr>
        <p:spPr bwMode="auto">
          <a:xfrm>
            <a:off x="5334000" y="533400"/>
            <a:ext cx="455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a:solidFill>
                  <a:srgbClr val="FF0000"/>
                </a:solidFill>
                <a:latin typeface="Arial" panose="020B0604020202020204" pitchFamily="34" charset="0"/>
              </a:rPr>
              <a:t>B</a:t>
            </a:r>
          </a:p>
        </p:txBody>
      </p:sp>
    </p:spTree>
    <p:extLst>
      <p:ext uri="{BB962C8B-B14F-4D97-AF65-F5344CB8AC3E}">
        <p14:creationId xmlns:p14="http://schemas.microsoft.com/office/powerpoint/2010/main" val="30211657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9015"/>
                                        </p:tgtEl>
                                        <p:attrNameLst>
                                          <p:attrName>style.visibility</p:attrName>
                                        </p:attrNameLst>
                                      </p:cBhvr>
                                      <p:to>
                                        <p:strVal val="visible"/>
                                      </p:to>
                                    </p:set>
                                    <p:animEffect transition="in" filter="blinds(horizontal)">
                                      <p:cBhvr>
                                        <p:cTn id="7" dur="500"/>
                                        <p:tgtEl>
                                          <p:spTgt spid="469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7950" y="1643440"/>
            <a:ext cx="4116705" cy="5128895"/>
          </a:xfrm>
          <a:prstGeom prst="rect">
            <a:avLst/>
          </a:prstGeom>
          <a:pattFill prst="openDmnd">
            <a:fgClr>
              <a:schemeClr val="accent2">
                <a:lumMod val="20000"/>
                <a:lumOff val="80000"/>
              </a:schemeClr>
            </a:fgClr>
            <a:bgClr>
              <a:schemeClr val="bg1"/>
            </a:bgClr>
          </a:pattFill>
          <a:ln>
            <a:solidFill>
              <a:schemeClr val="accent1"/>
            </a:solidFill>
          </a:ln>
          <a:effectLst/>
        </p:spPr>
        <p:txBody>
          <a:bodyPr wrap="square" rtlCol="0">
            <a:spAutoFit/>
          </a:bodyPr>
          <a:lstStyle/>
          <a:p>
            <a:pPr>
              <a:lnSpc>
                <a:spcPct val="130000"/>
              </a:lnSpc>
            </a:pPr>
            <a:r>
              <a:rPr lang="zh-CN" altLang="en-US" sz="2800" b="1">
                <a:solidFill>
                  <a:srgbClr val="FF0000"/>
                </a:solidFill>
                <a:latin typeface="微软雅黑" panose="020B0503020204020204" charset="-122"/>
                <a:ea typeface="微软雅黑" panose="020B0503020204020204" charset="-122"/>
                <a:cs typeface="楷体" panose="02010609060101010101" charset="-122"/>
              </a:rPr>
              <a:t>巴尔喀什湖</a:t>
            </a:r>
            <a:r>
              <a:rPr lang="zh-CN" altLang="en-US" sz="2800" b="1">
                <a:solidFill>
                  <a:srgbClr val="FF0000"/>
                </a:solidFill>
                <a:latin typeface="楷体" panose="02010609060101010101" charset="-122"/>
                <a:ea typeface="楷体" panose="02010609060101010101" charset="-122"/>
                <a:cs typeface="楷体" panose="02010609060101010101" charset="-122"/>
              </a:rPr>
              <a:t>：</a:t>
            </a:r>
            <a:r>
              <a:rPr lang="zh-CN" altLang="en-US" sz="2800">
                <a:solidFill>
                  <a:schemeClr val="tx1"/>
                </a:solidFill>
                <a:latin typeface="楷体" panose="02010609060101010101" charset="-122"/>
                <a:ea typeface="楷体" panose="02010609060101010101" charset="-122"/>
                <a:cs typeface="楷体" panose="02010609060101010101" charset="-122"/>
              </a:rPr>
              <a:t>位于哈萨克斯坦境内，古称夷播海</a:t>
            </a:r>
            <a:r>
              <a:rPr lang="zh-CN" sz="2800">
                <a:latin typeface="楷体" panose="02010609060101010101" charset="-122"/>
                <a:ea typeface="楷体" panose="02010609060101010101" charset="-122"/>
                <a:cs typeface="楷体" panose="02010609060101010101" charset="-122"/>
              </a:rPr>
              <a:t>，</a:t>
            </a:r>
            <a:r>
              <a:rPr lang="zh-CN" sz="2800" b="1">
                <a:solidFill>
                  <a:srgbClr val="0221DE"/>
                </a:solidFill>
                <a:latin typeface="楷体" panose="02010609060101010101" charset="-122"/>
                <a:ea typeface="楷体" panose="02010609060101010101" charset="-122"/>
                <a:cs typeface="楷体" panose="02010609060101010101" charset="-122"/>
              </a:rPr>
              <a:t>湖体狭长</a:t>
            </a:r>
            <a:r>
              <a:rPr lang="zh-CN" sz="2800">
                <a:latin typeface="楷体" panose="02010609060101010101" charset="-122"/>
                <a:ea typeface="楷体" panose="02010609060101010101" charset="-122"/>
                <a:cs typeface="楷体" panose="02010609060101010101" charset="-122"/>
              </a:rPr>
              <a:t>，湖区气候干旱，蒸发强烈。流经新疆的伊犁河注入巴尔喀什湖西部，占总入水量的</a:t>
            </a:r>
            <a:r>
              <a:rPr lang="en-US" altLang="zh-CN" sz="2800">
                <a:latin typeface="楷体" panose="02010609060101010101" charset="-122"/>
                <a:ea typeface="楷体" panose="02010609060101010101" charset="-122"/>
                <a:cs typeface="楷体" panose="02010609060101010101" charset="-122"/>
              </a:rPr>
              <a:t>80%</a:t>
            </a:r>
            <a:r>
              <a:rPr lang="zh-CN" sz="2800">
                <a:latin typeface="楷体" panose="02010609060101010101" charset="-122"/>
                <a:ea typeface="楷体" panose="02010609060101010101" charset="-122"/>
                <a:cs typeface="楷体" panose="02010609060101010101" charset="-122"/>
              </a:rPr>
              <a:t>。东部则缺少大河注入，形成著名的</a:t>
            </a:r>
            <a:r>
              <a:rPr lang="zh-CN" sz="2800" b="1">
                <a:solidFill>
                  <a:srgbClr val="0221DE"/>
                </a:solidFill>
                <a:latin typeface="楷体" panose="02010609060101010101" charset="-122"/>
                <a:ea typeface="楷体" panose="02010609060101010101" charset="-122"/>
                <a:cs typeface="楷体" panose="02010609060101010101" charset="-122"/>
              </a:rPr>
              <a:t>东咸</a:t>
            </a:r>
            <a:r>
              <a:rPr lang="zh-CN" sz="2800" b="1">
                <a:solidFill>
                  <a:srgbClr val="0221DE"/>
                </a:solidFill>
                <a:latin typeface="楷体" panose="02010609060101010101" charset="-122"/>
                <a:ea typeface="楷体" panose="02010609060101010101" charset="-122"/>
                <a:cs typeface="楷体" panose="02010609060101010101" charset="-122"/>
                <a:sym typeface="+mn-ea"/>
              </a:rPr>
              <a:t>西淡</a:t>
            </a:r>
            <a:r>
              <a:rPr lang="zh-CN" sz="2800">
                <a:latin typeface="楷体" panose="02010609060101010101" charset="-122"/>
                <a:ea typeface="楷体" panose="02010609060101010101" charset="-122"/>
                <a:cs typeface="楷体" panose="02010609060101010101" charset="-122"/>
              </a:rPr>
              <a:t>的一湖两水现象。</a:t>
            </a:r>
          </a:p>
        </p:txBody>
      </p:sp>
      <p:pic>
        <p:nvPicPr>
          <p:cNvPr id="14" name="图片 13" descr="timg (13)"/>
          <p:cNvPicPr>
            <a:picLocks noChangeAspect="1"/>
          </p:cNvPicPr>
          <p:nvPr/>
        </p:nvPicPr>
        <p:blipFill>
          <a:blip r:embed="rId3"/>
          <a:stretch>
            <a:fillRect/>
          </a:stretch>
        </p:blipFill>
        <p:spPr>
          <a:xfrm>
            <a:off x="4354830" y="968375"/>
            <a:ext cx="4711700" cy="5803900"/>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3" name="圆角矩形 2"/>
          <p:cNvSpPr/>
          <p:nvPr/>
        </p:nvSpPr>
        <p:spPr>
          <a:xfrm>
            <a:off x="6298565" y="71755"/>
            <a:ext cx="2640965" cy="81724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95936"/>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6" name="文本框 5"/>
          <p:cNvSpPr txBox="1"/>
          <p:nvPr/>
        </p:nvSpPr>
        <p:spPr>
          <a:xfrm>
            <a:off x="107950" y="899795"/>
            <a:ext cx="261747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600" b="1">
                <a:solidFill>
                  <a:schemeClr val="tx1"/>
                </a:solidFill>
                <a:effectLst/>
                <a:latin typeface="+mn-ea"/>
                <a:cs typeface="+mn-ea"/>
              </a:rPr>
              <a:t> </a:t>
            </a:r>
            <a:r>
              <a:rPr lang="en-US" altLang="zh-CN" sz="3200">
                <a:solidFill>
                  <a:schemeClr val="tx1"/>
                </a:solidFill>
                <a:effectLst/>
                <a:latin typeface="+mn-ea"/>
                <a:cs typeface="+mn-ea"/>
              </a:rPr>
              <a:t>4</a:t>
            </a:r>
            <a:r>
              <a:rPr lang="zh-CN" altLang="en-US" sz="2400">
                <a:solidFill>
                  <a:schemeClr val="tx1"/>
                </a:solidFill>
                <a:effectLst/>
                <a:latin typeface="+mn-ea"/>
                <a:cs typeface="+mn-ea"/>
              </a:rPr>
              <a:t>、</a:t>
            </a:r>
            <a:r>
              <a:rPr lang="zh-CN" altLang="en-US" sz="3200">
                <a:solidFill>
                  <a:schemeClr val="tx1"/>
                </a:solidFill>
                <a:effectLst/>
                <a:latin typeface="+mn-ea"/>
                <a:cs typeface="+mn-ea"/>
              </a:rPr>
              <a:t>多咸水湖</a:t>
            </a:r>
            <a:endParaRPr lang="zh-CN" altLang="en-US" sz="3200" b="1">
              <a:solidFill>
                <a:srgbClr val="FF0000"/>
              </a:solidFill>
              <a:effectLst/>
              <a:latin typeface="+mn-ea"/>
              <a:ea typeface="楷体" panose="02010609060101010101" charset="-122"/>
              <a:cs typeface="+mn-ea"/>
            </a:endParaRPr>
          </a:p>
        </p:txBody>
      </p:sp>
      <p:sp>
        <p:nvSpPr>
          <p:cNvPr id="9" name="Text Box 3"/>
          <p:cNvSpPr txBox="1">
            <a:spLocks noChangeArrowheads="1"/>
          </p:cNvSpPr>
          <p:nvPr/>
        </p:nvSpPr>
        <p:spPr bwMode="auto">
          <a:xfrm>
            <a:off x="4386461" y="991591"/>
            <a:ext cx="4261423" cy="861774"/>
          </a:xfrm>
          <a:prstGeom prst="rect">
            <a:avLst/>
          </a:prstGeom>
          <a:ln/>
        </p:spPr>
        <p:style>
          <a:lnRef idx="2">
            <a:schemeClr val="dk1"/>
          </a:lnRef>
          <a:fillRef idx="1">
            <a:schemeClr val="lt1"/>
          </a:fillRef>
          <a:effectRef idx="0">
            <a:schemeClr val="dk1"/>
          </a:effectRef>
          <a:fontRef idx="minor">
            <a:schemeClr val="dk1"/>
          </a:fontRef>
        </p:style>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FF"/>
                </a:solidFill>
                <a:latin typeface="黑体" panose="02010609060101010101" pitchFamily="49" charset="-122"/>
                <a:sym typeface="Arial" panose="020B0604020202020204" pitchFamily="34" charset="0"/>
              </a:rPr>
              <a:t>思考：</a:t>
            </a:r>
            <a:r>
              <a:rPr lang="zh-CN" altLang="en-US" sz="2800" b="1" dirty="0">
                <a:latin typeface="黑体" panose="02010609060101010101" pitchFamily="49" charset="-122"/>
                <a:sym typeface="Arial" panose="020B0604020202020204" pitchFamily="34" charset="0"/>
              </a:rPr>
              <a:t>巴尔喀什湖：东部咸水、西部淡水原因</a:t>
            </a:r>
          </a:p>
        </p:txBody>
      </p:sp>
      <p:sp>
        <p:nvSpPr>
          <p:cNvPr id="10" name="Text Box 4"/>
          <p:cNvSpPr txBox="1">
            <a:spLocks noChangeArrowheads="1"/>
          </p:cNvSpPr>
          <p:nvPr/>
        </p:nvSpPr>
        <p:spPr bwMode="auto">
          <a:xfrm>
            <a:off x="4354830" y="4579500"/>
            <a:ext cx="4711700" cy="2215991"/>
          </a:xfrm>
          <a:prstGeom prst="rect">
            <a:avLst/>
          </a:prstGeom>
          <a:ln/>
        </p:spPr>
        <p:style>
          <a:lnRef idx="2">
            <a:schemeClr val="dk1"/>
          </a:lnRef>
          <a:fillRef idx="1">
            <a:schemeClr val="lt1"/>
          </a:fillRef>
          <a:effectRef idx="0">
            <a:schemeClr val="dk1"/>
          </a:effectRef>
          <a:fontRef idx="minor">
            <a:schemeClr val="dk1"/>
          </a:fontRef>
        </p:style>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FF0000"/>
                </a:solidFill>
                <a:latin typeface="黑体" panose="02010609060101010101" pitchFamily="49" charset="-122"/>
                <a:sym typeface="Arial" panose="020B0604020202020204" pitchFamily="34" charset="0"/>
              </a:rPr>
              <a:t>①</a:t>
            </a:r>
            <a:r>
              <a:rPr lang="zh-CN" altLang="en-US" sz="2400" b="1" dirty="0">
                <a:solidFill>
                  <a:srgbClr val="FF0000"/>
                </a:solidFill>
                <a:latin typeface="黑体" panose="02010609060101010101" pitchFamily="49" charset="-122"/>
                <a:sym typeface="Arial" panose="020B0604020202020204" pitchFamily="34" charset="0"/>
              </a:rPr>
              <a:t>东部：深居内陆，降水稀少，蒸发旺盛</a:t>
            </a:r>
          </a:p>
          <a:p>
            <a:pPr eaLnBrk="1" hangingPunct="1"/>
            <a:r>
              <a:rPr lang="en-US" altLang="zh-CN" sz="2400" b="1" dirty="0">
                <a:solidFill>
                  <a:srgbClr val="FF0000"/>
                </a:solidFill>
                <a:latin typeface="黑体" panose="02010609060101010101" pitchFamily="49" charset="-122"/>
                <a:sym typeface="Arial" panose="020B0604020202020204" pitchFamily="34" charset="0"/>
              </a:rPr>
              <a:t>②</a:t>
            </a:r>
            <a:r>
              <a:rPr lang="zh-CN" altLang="en-US" sz="2400" b="1" dirty="0">
                <a:solidFill>
                  <a:srgbClr val="FF0000"/>
                </a:solidFill>
                <a:latin typeface="黑体" panose="02010609060101010101" pitchFamily="49" charset="-122"/>
                <a:sym typeface="Arial" panose="020B0604020202020204" pitchFamily="34" charset="0"/>
              </a:rPr>
              <a:t>西部：有流量相对较大的伊犁河注入淡水</a:t>
            </a:r>
          </a:p>
          <a:p>
            <a:pPr eaLnBrk="1" hangingPunct="1"/>
            <a:r>
              <a:rPr lang="en-US" altLang="zh-CN" sz="2400" b="1" dirty="0">
                <a:solidFill>
                  <a:srgbClr val="FF0000"/>
                </a:solidFill>
                <a:latin typeface="黑体" panose="02010609060101010101" pitchFamily="49" charset="-122"/>
                <a:sym typeface="Arial" panose="020B0604020202020204" pitchFamily="34" charset="0"/>
              </a:rPr>
              <a:t>③</a:t>
            </a:r>
            <a:r>
              <a:rPr lang="zh-CN" altLang="en-US" sz="2400" b="1" dirty="0">
                <a:solidFill>
                  <a:srgbClr val="FF0000"/>
                </a:solidFill>
                <a:latin typeface="黑体" panose="02010609060101010101" pitchFamily="49" charset="-122"/>
                <a:sym typeface="Arial" panose="020B0604020202020204" pitchFamily="34" charset="0"/>
              </a:rPr>
              <a:t>东西连接处水域狭窄，两侧湖水交换不畅</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2720" y="1044000"/>
            <a:ext cx="8895080" cy="2675255"/>
          </a:xfrm>
          <a:prstGeom prst="rect">
            <a:avLst/>
          </a:prstGeom>
          <a:pattFill prst="openDmnd">
            <a:fgClr>
              <a:schemeClr val="accent2">
                <a:lumMod val="20000"/>
                <a:lumOff val="80000"/>
              </a:schemeClr>
            </a:fgClr>
            <a:bgClr>
              <a:schemeClr val="bg1"/>
            </a:bgClr>
          </a:pattFill>
          <a:ln>
            <a:solidFill>
              <a:schemeClr val="accent1"/>
            </a:solidFill>
          </a:ln>
          <a:effectLst/>
        </p:spPr>
        <p:txBody>
          <a:bodyPr wrap="square" rtlCol="0">
            <a:spAutoFit/>
          </a:bodyPr>
          <a:lstStyle/>
          <a:p>
            <a:pPr>
              <a:lnSpc>
                <a:spcPct val="120000"/>
              </a:lnSpc>
            </a:pPr>
            <a:r>
              <a:rPr lang="en-US" altLang="zh-CN" sz="2400" b="1">
                <a:solidFill>
                  <a:srgbClr val="FF0000"/>
                </a:solidFill>
                <a:latin typeface="楷体" panose="02010609060101010101" charset="-122"/>
                <a:ea typeface="楷体" panose="02010609060101010101" charset="-122"/>
                <a:cs typeface="楷体" panose="02010609060101010101" charset="-122"/>
              </a:rPr>
              <a:t>                   </a:t>
            </a:r>
            <a:r>
              <a:rPr lang="zh-CN" altLang="en-US" sz="2800" b="1">
                <a:solidFill>
                  <a:srgbClr val="FF0000"/>
                </a:solidFill>
                <a:latin typeface="微软雅黑" panose="020B0503020204020204" charset="-122"/>
                <a:ea typeface="微软雅黑" panose="020B0503020204020204" charset="-122"/>
                <a:cs typeface="楷体" panose="02010609060101010101" charset="-122"/>
              </a:rPr>
              <a:t>咸 海</a:t>
            </a:r>
            <a:r>
              <a:rPr lang="zh-CN" altLang="en-US" sz="2800" b="1">
                <a:solidFill>
                  <a:srgbClr val="FF0000"/>
                </a:solidFill>
                <a:latin typeface="楷体" panose="02010609060101010101" charset="-122"/>
                <a:ea typeface="楷体" panose="02010609060101010101" charset="-122"/>
                <a:cs typeface="楷体" panose="02010609060101010101" charset="-122"/>
              </a:rPr>
              <a:t>：</a:t>
            </a:r>
            <a:r>
              <a:rPr lang="zh-CN" sz="2800">
                <a:latin typeface="楷体" panose="02010609060101010101" charset="-122"/>
                <a:ea typeface="楷体" panose="02010609060101010101" charset="-122"/>
                <a:cs typeface="楷体" panose="02010609060101010101" charset="-122"/>
              </a:rPr>
              <a:t>曾经的世界第</a:t>
            </a:r>
            <a:r>
              <a:rPr lang="en-US" altLang="zh-CN" sz="2800">
                <a:latin typeface="楷体" panose="02010609060101010101" charset="-122"/>
                <a:ea typeface="楷体" panose="02010609060101010101" charset="-122"/>
                <a:cs typeface="楷体" panose="02010609060101010101" charset="-122"/>
              </a:rPr>
              <a:t>4</a:t>
            </a:r>
            <a:r>
              <a:rPr lang="zh-CN" altLang="en-US" sz="2800">
                <a:latin typeface="楷体" panose="02010609060101010101" charset="-122"/>
                <a:ea typeface="楷体" panose="02010609060101010101" charset="-122"/>
                <a:cs typeface="楷体" panose="02010609060101010101" charset="-122"/>
              </a:rPr>
              <a:t>大湖泊，</a:t>
            </a:r>
            <a:r>
              <a:rPr lang="zh-CN" sz="2800">
                <a:latin typeface="楷体" panose="02010609060101010101" charset="-122"/>
                <a:ea typeface="楷体" panose="02010609060101010101" charset="-122"/>
                <a:cs typeface="楷体" panose="02010609060101010101" charset="-122"/>
              </a:rPr>
              <a:t>全盛时期面积达</a:t>
            </a:r>
            <a:r>
              <a:rPr lang="en-US" altLang="zh-CN" sz="2800">
                <a:latin typeface="楷体" panose="02010609060101010101" charset="-122"/>
                <a:ea typeface="楷体" panose="02010609060101010101" charset="-122"/>
                <a:cs typeface="楷体" panose="02010609060101010101" charset="-122"/>
              </a:rPr>
              <a:t>6.6</a:t>
            </a:r>
            <a:r>
              <a:rPr lang="zh-CN" altLang="en-US" sz="2800">
                <a:latin typeface="楷体" panose="02010609060101010101" charset="-122"/>
                <a:ea typeface="楷体" panose="02010609060101010101" charset="-122"/>
                <a:cs typeface="楷体" panose="02010609060101010101" charset="-122"/>
              </a:rPr>
              <a:t>万</a:t>
            </a:r>
            <a:r>
              <a:rPr lang="en-US" altLang="zh-CN" sz="2800">
                <a:latin typeface="楷体" panose="02010609060101010101" charset="-122"/>
                <a:ea typeface="楷体" panose="02010609060101010101" charset="-122"/>
                <a:cs typeface="楷体" panose="02010609060101010101" charset="-122"/>
              </a:rPr>
              <a:t>Km²</a:t>
            </a:r>
            <a:r>
              <a:rPr lang="zh-CN" altLang="en-US" sz="2800">
                <a:latin typeface="楷体" panose="02010609060101010101" charset="-122"/>
                <a:ea typeface="楷体" panose="02010609060101010101" charset="-122"/>
                <a:cs typeface="楷体" panose="02010609060101010101" charset="-122"/>
              </a:rPr>
              <a:t>，中亚的阿姆河、锡尔河分别从南、北汇入。为当地农业和渔业提供丰富的水资源。近</a:t>
            </a:r>
            <a:r>
              <a:rPr lang="en-US" altLang="zh-CN" sz="2800">
                <a:latin typeface="楷体" panose="02010609060101010101" charset="-122"/>
                <a:ea typeface="楷体" panose="02010609060101010101" charset="-122"/>
                <a:cs typeface="楷体" panose="02010609060101010101" charset="-122"/>
              </a:rPr>
              <a:t>50</a:t>
            </a:r>
            <a:r>
              <a:rPr lang="zh-CN" altLang="en-US" sz="2800">
                <a:latin typeface="楷体" panose="02010609060101010101" charset="-122"/>
                <a:ea typeface="楷体" panose="02010609060101010101" charset="-122"/>
                <a:cs typeface="楷体" panose="02010609060101010101" charset="-122"/>
              </a:rPr>
              <a:t>年来，随着入湖水量减少，咸海面积不断萎缩，专家预计，到</a:t>
            </a:r>
            <a:r>
              <a:rPr lang="en-US" altLang="zh-CN" sz="2800">
                <a:latin typeface="楷体" panose="02010609060101010101" charset="-122"/>
                <a:ea typeface="楷体" panose="02010609060101010101" charset="-122"/>
                <a:cs typeface="楷体" panose="02010609060101010101" charset="-122"/>
              </a:rPr>
              <a:t>2020</a:t>
            </a:r>
            <a:r>
              <a:rPr lang="zh-CN" altLang="en-US" sz="2800">
                <a:latin typeface="楷体" panose="02010609060101010101" charset="-122"/>
                <a:ea typeface="楷体" panose="02010609060101010101" charset="-122"/>
                <a:cs typeface="楷体" panose="02010609060101010101" charset="-122"/>
              </a:rPr>
              <a:t>年，存在于地球</a:t>
            </a:r>
            <a:r>
              <a:rPr lang="en-US" altLang="zh-CN" sz="2800">
                <a:latin typeface="楷体" panose="02010609060101010101" charset="-122"/>
                <a:ea typeface="楷体" panose="02010609060101010101" charset="-122"/>
                <a:cs typeface="楷体" panose="02010609060101010101" charset="-122"/>
              </a:rPr>
              <a:t>550</a:t>
            </a:r>
            <a:r>
              <a:rPr lang="zh-CN" altLang="en-US" sz="2800">
                <a:latin typeface="楷体" panose="02010609060101010101" charset="-122"/>
                <a:ea typeface="楷体" panose="02010609060101010101" charset="-122"/>
                <a:cs typeface="楷体" panose="02010609060101010101" charset="-122"/>
              </a:rPr>
              <a:t>万年的咸海将彻底消失。</a:t>
            </a:r>
            <a:endParaRPr lang="zh-CN" altLang="en-US" sz="2800">
              <a:solidFill>
                <a:schemeClr val="tx1"/>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6" name="文本框 5"/>
          <p:cNvSpPr txBox="1"/>
          <p:nvPr/>
        </p:nvSpPr>
        <p:spPr>
          <a:xfrm>
            <a:off x="107950" y="899795"/>
            <a:ext cx="277114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2000" b="1">
                <a:solidFill>
                  <a:schemeClr val="tx1"/>
                </a:solidFill>
                <a:effectLst/>
                <a:latin typeface="+mn-ea"/>
                <a:cs typeface="+mn-ea"/>
              </a:rPr>
              <a:t> </a:t>
            </a:r>
            <a:r>
              <a:rPr lang="en-US" altLang="zh-CN" sz="3200">
                <a:solidFill>
                  <a:schemeClr val="tx1"/>
                </a:solidFill>
                <a:effectLst/>
                <a:latin typeface="+mn-ea"/>
                <a:cs typeface="+mn-ea"/>
              </a:rPr>
              <a:t>4</a:t>
            </a:r>
            <a:r>
              <a:rPr lang="zh-CN" altLang="en-US" sz="2800">
                <a:solidFill>
                  <a:schemeClr val="tx1"/>
                </a:solidFill>
                <a:effectLst/>
                <a:latin typeface="+mn-ea"/>
                <a:cs typeface="+mn-ea"/>
              </a:rPr>
              <a:t>、</a:t>
            </a:r>
            <a:r>
              <a:rPr lang="zh-CN" altLang="en-US" sz="3200">
                <a:solidFill>
                  <a:schemeClr val="tx1"/>
                </a:solidFill>
                <a:effectLst/>
                <a:latin typeface="+mn-ea"/>
                <a:cs typeface="+mn-ea"/>
              </a:rPr>
              <a:t>多咸水湖</a:t>
            </a:r>
            <a:endParaRPr lang="zh-CN" altLang="en-US" sz="3200" b="1">
              <a:solidFill>
                <a:srgbClr val="FF0000"/>
              </a:solidFill>
              <a:effectLst/>
              <a:latin typeface="+mn-ea"/>
              <a:ea typeface="楷体" panose="02010609060101010101" charset="-122"/>
              <a:cs typeface="+mn-ea"/>
            </a:endParaRPr>
          </a:p>
        </p:txBody>
      </p:sp>
      <p:pic>
        <p:nvPicPr>
          <p:cNvPr id="5" name="图片 4" descr="timg (1)_副本"/>
          <p:cNvPicPr>
            <a:picLocks noChangeAspect="1"/>
          </p:cNvPicPr>
          <p:nvPr/>
        </p:nvPicPr>
        <p:blipFill>
          <a:blip r:embed="rId2"/>
          <a:stretch>
            <a:fillRect/>
          </a:stretch>
        </p:blipFill>
        <p:spPr>
          <a:xfrm>
            <a:off x="5671457" y="3916466"/>
            <a:ext cx="3396343" cy="2681485"/>
          </a:xfrm>
          <a:prstGeom prst="rect">
            <a:avLst/>
          </a:prstGeom>
        </p:spPr>
      </p:pic>
      <p:pic>
        <p:nvPicPr>
          <p:cNvPr id="9" name="图片 8" descr="img_4746_副本_副本"/>
          <p:cNvPicPr>
            <a:picLocks noChangeAspect="1"/>
          </p:cNvPicPr>
          <p:nvPr/>
        </p:nvPicPr>
        <p:blipFill>
          <a:blip r:embed="rId3"/>
          <a:stretch>
            <a:fillRect/>
          </a:stretch>
        </p:blipFill>
        <p:spPr>
          <a:xfrm>
            <a:off x="107950" y="4061580"/>
            <a:ext cx="5421086" cy="2536371"/>
          </a:xfrm>
          <a:prstGeom prst="rect">
            <a:avLst/>
          </a:prstGeom>
          <a:ln>
            <a:solidFill>
              <a:srgbClr val="FF0000"/>
            </a:solid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4746_副本_副本"/>
          <p:cNvPicPr>
            <a:picLocks noChangeAspect="1"/>
          </p:cNvPicPr>
          <p:nvPr/>
        </p:nvPicPr>
        <p:blipFill>
          <a:blip r:embed="rId2"/>
          <a:stretch>
            <a:fillRect/>
          </a:stretch>
        </p:blipFill>
        <p:spPr>
          <a:xfrm>
            <a:off x="5627914" y="1655445"/>
            <a:ext cx="3516086" cy="1852350"/>
          </a:xfrm>
          <a:prstGeom prst="rect">
            <a:avLst/>
          </a:prstGeom>
          <a:ln>
            <a:solidFill>
              <a:srgbClr val="FF0000"/>
            </a:solidFill>
          </a:ln>
        </p:spPr>
      </p:pic>
      <p:sp>
        <p:nvSpPr>
          <p:cNvPr id="5" name="文本框 4"/>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7" name="文本框 6"/>
          <p:cNvSpPr txBox="1"/>
          <p:nvPr/>
        </p:nvSpPr>
        <p:spPr>
          <a:xfrm>
            <a:off x="1" y="778756"/>
            <a:ext cx="6297930" cy="695575"/>
          </a:xfrm>
          <a:prstGeom prst="rect">
            <a:avLst/>
          </a:prstGeom>
          <a:gradFill>
            <a:gsLst>
              <a:gs pos="100000">
                <a:srgbClr val="FFFF00"/>
              </a:gs>
              <a:gs pos="100000">
                <a:srgbClr val="52762D"/>
              </a:gs>
            </a:gsLst>
            <a:lin ang="5400000" scaled="0"/>
          </a:gradFill>
          <a:ln>
            <a:solidFill>
              <a:schemeClr val="accent1"/>
            </a:solidFill>
          </a:ln>
          <a:effectLst>
            <a:outerShdw blurRad="38100" algn="ctr" rotWithShape="0">
              <a:prstClr val="black">
                <a:alpha val="40000"/>
              </a:prstClr>
            </a:outerShdw>
          </a:effectLst>
        </p:spPr>
        <p:txBody>
          <a:bodyPr wrap="square" rtlCol="0">
            <a:spAutoFit/>
          </a:bodyPr>
          <a:lstStyle/>
          <a:p>
            <a:pPr>
              <a:lnSpc>
                <a:spcPct val="130000"/>
              </a:lnSpc>
            </a:pPr>
            <a:r>
              <a:rPr lang="zh-CN" altLang="en-US" sz="2400" b="1" dirty="0">
                <a:solidFill>
                  <a:srgbClr val="FF0000"/>
                </a:solidFill>
              </a:rPr>
              <a:t>【</a:t>
            </a:r>
            <a:r>
              <a:rPr lang="zh-CN" altLang="en-US" sz="2800" b="1" dirty="0">
                <a:solidFill>
                  <a:srgbClr val="FF0000"/>
                </a:solidFill>
              </a:rPr>
              <a:t>思考</a:t>
            </a:r>
            <a:r>
              <a:rPr lang="zh-CN" altLang="en-US" sz="2400" b="1" dirty="0">
                <a:solidFill>
                  <a:srgbClr val="FF0000"/>
                </a:solidFill>
              </a:rPr>
              <a:t>】 </a:t>
            </a:r>
            <a:r>
              <a:rPr lang="zh-CN" altLang="en-US" sz="2800" b="1" dirty="0"/>
              <a:t>咸海面积萎缩的原因有哪些？</a:t>
            </a:r>
            <a:endParaRPr lang="zh-CN" altLang="en-US" sz="2800" dirty="0"/>
          </a:p>
          <a:p>
            <a:pPr>
              <a:lnSpc>
                <a:spcPct val="10000"/>
              </a:lnSpc>
            </a:pPr>
            <a:endParaRPr lang="zh-CN" altLang="en-US" sz="2800" dirty="0"/>
          </a:p>
        </p:txBody>
      </p:sp>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641" y="1655446"/>
            <a:ext cx="5082902" cy="203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1"/>
          <p:cNvSpPr txBox="1">
            <a:spLocks noChangeArrowheads="1"/>
          </p:cNvSpPr>
          <p:nvPr/>
        </p:nvSpPr>
        <p:spPr bwMode="auto">
          <a:xfrm>
            <a:off x="357188" y="3857625"/>
            <a:ext cx="83581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C0099"/>
                </a:solidFill>
                <a:ea typeface="楷体_GB2312" pitchFamily="49" charset="-122"/>
              </a:rPr>
              <a:t>过度用水引发的问题：</a:t>
            </a:r>
          </a:p>
          <a:p>
            <a:pPr eaLnBrk="1" hangingPunct="1">
              <a:spcBef>
                <a:spcPct val="50000"/>
              </a:spcBef>
            </a:pPr>
            <a:r>
              <a:rPr lang="zh-CN" altLang="en-US" sz="2400" b="1" dirty="0">
                <a:ea typeface="楷体_GB2312" pitchFamily="49" charset="-122"/>
              </a:rPr>
              <a:t>①湖泊面积缩小  ②河流缩短，水量减少③地下水位下降   </a:t>
            </a:r>
            <a:endParaRPr lang="en-US" altLang="zh-CN" sz="2400" b="1" dirty="0">
              <a:ea typeface="楷体_GB2312" pitchFamily="49" charset="-122"/>
            </a:endParaRPr>
          </a:p>
          <a:p>
            <a:pPr eaLnBrk="1" hangingPunct="1">
              <a:spcBef>
                <a:spcPct val="50000"/>
              </a:spcBef>
            </a:pPr>
            <a:r>
              <a:rPr lang="zh-CN" altLang="en-US" sz="2400" b="1" dirty="0">
                <a:ea typeface="楷体_GB2312" pitchFamily="49" charset="-122"/>
              </a:rPr>
              <a:t>④土地盐碱化             ⑤沙漠扩大，绿洲缩小      ⑥沙尘暴</a:t>
            </a:r>
          </a:p>
        </p:txBody>
      </p:sp>
      <p:sp>
        <p:nvSpPr>
          <p:cNvPr id="10" name="TextBox 5"/>
          <p:cNvSpPr txBox="1">
            <a:spLocks noChangeArrowheads="1"/>
          </p:cNvSpPr>
          <p:nvPr/>
        </p:nvSpPr>
        <p:spPr bwMode="auto">
          <a:xfrm>
            <a:off x="195944" y="5484813"/>
            <a:ext cx="8730342" cy="1373187"/>
          </a:xfrm>
          <a:prstGeom prst="rect">
            <a:avLst/>
          </a:prstGeom>
          <a:ln/>
          <a:extLst/>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FF3300"/>
                </a:solidFill>
                <a:latin typeface="黑体" panose="02010609060101010101" pitchFamily="49" charset="-122"/>
                <a:ea typeface="黑体" panose="02010609060101010101" pitchFamily="49" charset="-122"/>
              </a:rPr>
              <a:t>措施：</a:t>
            </a:r>
            <a:r>
              <a:rPr lang="zh-CN" altLang="en-US" sz="2800" b="1" dirty="0">
                <a:latin typeface="黑体" panose="02010609060101010101" pitchFamily="49" charset="-122"/>
                <a:ea typeface="黑体" panose="02010609060101010101" pitchFamily="49" charset="-122"/>
              </a:rPr>
              <a:t>减少引水灌溉，合理分配灌溉用水；调整农业结构（适当减少棉花种植）；发展节水农业；植树种草；改善生态环境等。</a:t>
            </a:r>
            <a:r>
              <a:rPr lang="zh-CN" altLang="en-US" sz="2800" dirty="0">
                <a:latin typeface="黑体" panose="02010609060101010101" pitchFamily="49" charset="-122"/>
                <a:ea typeface="黑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blinds(horizontal)">
                                      <p:cBhvr>
                                        <p:cTn id="16" dur="500"/>
                                        <p:tgtEl>
                                          <p:spTgt spid="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blinds(horizontal)">
                                      <p:cBhvr>
                                        <p:cTn id="21" dur="500"/>
                                        <p:tgtEl>
                                          <p:spTgt spid="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blinds(horizontal)">
                                      <p:cBhvr>
                                        <p:cTn id="26" dur="500"/>
                                        <p:tgtEl>
                                          <p:spTgt spid="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3">
            <a:lum bright="-30000" contrast="48000"/>
            <a:extLst>
              <a:ext uri="{28A0092B-C50C-407E-A947-70E740481C1C}">
                <a14:useLocalDpi xmlns:a14="http://schemas.microsoft.com/office/drawing/2010/main" val="0"/>
              </a:ext>
            </a:extLst>
          </a:blip>
          <a:srcRect/>
          <a:stretch>
            <a:fillRect/>
          </a:stretch>
        </p:blipFill>
        <p:spPr bwMode="auto">
          <a:xfrm>
            <a:off x="121282" y="1947781"/>
            <a:ext cx="2500313" cy="472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ext Box 4"/>
          <p:cNvSpPr txBox="1">
            <a:spLocks noChangeArrowheads="1"/>
          </p:cNvSpPr>
          <p:nvPr/>
        </p:nvSpPr>
        <p:spPr bwMode="auto">
          <a:xfrm>
            <a:off x="2943220" y="4642009"/>
            <a:ext cx="5690781" cy="227754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lIns="0" tIns="0" rIns="0" bIns="0">
            <a:spAutoFit/>
          </a:bodyPr>
          <a:lstStyle/>
          <a:p>
            <a:pPr eaLnBrk="1" hangingPunct="1">
              <a:defRPr/>
            </a:pPr>
            <a:r>
              <a:rPr lang="en-US" altLang="zh-CN" sz="2400" b="1" dirty="0">
                <a:solidFill>
                  <a:srgbClr val="000000"/>
                </a:solidFill>
                <a:latin typeface="黑体" panose="02010609060101010101" pitchFamily="49" charset="-122"/>
                <a:ea typeface="黑体" panose="02010609060101010101" pitchFamily="49" charset="-122"/>
              </a:rPr>
              <a:t>⑴</a:t>
            </a:r>
            <a:r>
              <a:rPr lang="zh-CN" altLang="en-US" sz="2400" b="1" dirty="0">
                <a:solidFill>
                  <a:srgbClr val="000000"/>
                </a:solidFill>
                <a:latin typeface="黑体" panose="02010609060101010101" pitchFamily="49" charset="-122"/>
                <a:ea typeface="黑体" panose="02010609060101010101" pitchFamily="49" charset="-122"/>
              </a:rPr>
              <a:t>世界</a:t>
            </a:r>
            <a:r>
              <a:rPr lang="zh-CN" altLang="en-US" sz="2400" b="1" dirty="0">
                <a:solidFill>
                  <a:srgbClr val="FF0000"/>
                </a:solidFill>
                <a:latin typeface="黑体" panose="02010609060101010101" pitchFamily="49" charset="-122"/>
                <a:ea typeface="黑体" panose="02010609060101010101" pitchFamily="49" charset="-122"/>
              </a:rPr>
              <a:t>最大</a:t>
            </a:r>
            <a:r>
              <a:rPr lang="zh-CN" altLang="en-US" sz="2400" b="1" dirty="0">
                <a:solidFill>
                  <a:srgbClr val="000000"/>
                </a:solidFill>
                <a:latin typeface="黑体" panose="02010609060101010101" pitchFamily="49" charset="-122"/>
                <a:ea typeface="黑体" panose="02010609060101010101" pitchFamily="49" charset="-122"/>
              </a:rPr>
              <a:t>的湖泊</a:t>
            </a:r>
            <a:r>
              <a:rPr lang="en-US" altLang="zh-CN" sz="2400" b="1" dirty="0">
                <a:solidFill>
                  <a:srgbClr val="000000"/>
                </a:solidFill>
                <a:latin typeface="黑体" panose="02010609060101010101" pitchFamily="49" charset="-122"/>
                <a:ea typeface="黑体" panose="02010609060101010101" pitchFamily="49" charset="-122"/>
              </a:rPr>
              <a:t>(</a:t>
            </a:r>
            <a:r>
              <a:rPr lang="zh-CN" altLang="en-US" sz="2400" b="1" dirty="0">
                <a:solidFill>
                  <a:srgbClr val="000000"/>
                </a:solidFill>
                <a:latin typeface="黑体" panose="02010609060101010101" pitchFamily="49" charset="-122"/>
                <a:ea typeface="黑体" panose="02010609060101010101" pitchFamily="49" charset="-122"/>
              </a:rPr>
              <a:t>咸水湖，内流湖</a:t>
            </a:r>
            <a:r>
              <a:rPr lang="en-US" altLang="zh-CN" sz="2400" b="1" dirty="0">
                <a:solidFill>
                  <a:srgbClr val="000000"/>
                </a:solidFill>
                <a:latin typeface="黑体" panose="02010609060101010101" pitchFamily="49" charset="-122"/>
                <a:ea typeface="黑体" panose="02010609060101010101" pitchFamily="49" charset="-122"/>
              </a:rPr>
              <a:t>)</a:t>
            </a:r>
          </a:p>
          <a:p>
            <a:pPr>
              <a:defRPr/>
            </a:pPr>
            <a:r>
              <a:rPr lang="en-US" altLang="zh-CN" sz="2400" b="1" dirty="0">
                <a:solidFill>
                  <a:srgbClr val="000000"/>
                </a:solidFill>
                <a:latin typeface="黑体" panose="02010609060101010101" pitchFamily="49" charset="-122"/>
                <a:ea typeface="黑体" panose="02010609060101010101" pitchFamily="49" charset="-122"/>
              </a:rPr>
              <a:t>⑵</a:t>
            </a:r>
            <a:r>
              <a:rPr lang="zh-CN" altLang="en-US" sz="2400" b="1" dirty="0">
                <a:solidFill>
                  <a:srgbClr val="000000"/>
                </a:solidFill>
                <a:latin typeface="黑体" panose="02010609060101010101" pitchFamily="49" charset="-122"/>
                <a:ea typeface="黑体" panose="02010609060101010101" pitchFamily="49" charset="-122"/>
              </a:rPr>
              <a:t>蕴藏丰富</a:t>
            </a:r>
            <a:r>
              <a:rPr lang="zh-CN" altLang="en-US" sz="2400" b="1" dirty="0" smtClean="0">
                <a:solidFill>
                  <a:srgbClr val="000000"/>
                </a:solidFill>
                <a:latin typeface="黑体" panose="02010609060101010101" pitchFamily="49" charset="-122"/>
                <a:ea typeface="黑体" panose="02010609060101010101" pitchFamily="49" charset="-122"/>
              </a:rPr>
              <a:t>的</a:t>
            </a:r>
            <a:r>
              <a:rPr lang="zh-CN" altLang="en-US" sz="2400" b="1" dirty="0" smtClean="0">
                <a:solidFill>
                  <a:srgbClr val="FF0000"/>
                </a:solidFill>
                <a:latin typeface="黑体" panose="02010609060101010101" pitchFamily="49" charset="-122"/>
                <a:ea typeface="黑体" panose="02010609060101010101" pitchFamily="49" charset="-122"/>
                <a:cs typeface="楷体" panose="02010609060101010101" charset="-122"/>
                <a:sym typeface="+mn-ea"/>
              </a:rPr>
              <a:t>油气</a:t>
            </a:r>
            <a:r>
              <a:rPr lang="zh-CN" altLang="en-US" sz="2400" b="1" dirty="0">
                <a:solidFill>
                  <a:srgbClr val="FF0000"/>
                </a:solidFill>
                <a:latin typeface="黑体" panose="02010609060101010101" pitchFamily="49" charset="-122"/>
                <a:ea typeface="黑体" panose="02010609060101010101" pitchFamily="49" charset="-122"/>
                <a:cs typeface="楷体" panose="02010609060101010101" charset="-122"/>
                <a:sym typeface="+mn-ea"/>
              </a:rPr>
              <a:t>、</a:t>
            </a:r>
            <a:r>
              <a:rPr lang="zh-CN" altLang="en-US" sz="2400" b="1" dirty="0">
                <a:solidFill>
                  <a:srgbClr val="FF0000"/>
                </a:solidFill>
                <a:latin typeface="黑体" panose="02010609060101010101" pitchFamily="49" charset="-122"/>
                <a:ea typeface="黑体" panose="02010609060101010101" pitchFamily="49" charset="-122"/>
                <a:cs typeface="楷体" panose="02010609060101010101" charset="-122"/>
              </a:rPr>
              <a:t>生物、</a:t>
            </a:r>
            <a:r>
              <a:rPr lang="zh-CN" altLang="en-US" sz="2400" b="1" dirty="0" smtClean="0">
                <a:solidFill>
                  <a:srgbClr val="FF0000"/>
                </a:solidFill>
                <a:latin typeface="黑体" panose="02010609060101010101" pitchFamily="49" charset="-122"/>
                <a:ea typeface="黑体" panose="02010609060101010101" pitchFamily="49" charset="-122"/>
                <a:cs typeface="楷体" panose="02010609060101010101" charset="-122"/>
              </a:rPr>
              <a:t>盐资源</a:t>
            </a:r>
            <a:endParaRPr lang="en-US" altLang="zh-CN" sz="2400" b="1" dirty="0">
              <a:solidFill>
                <a:srgbClr val="FF0000"/>
              </a:solidFill>
              <a:latin typeface="黑体" panose="02010609060101010101" pitchFamily="49" charset="-122"/>
              <a:ea typeface="黑体" panose="02010609060101010101" pitchFamily="49" charset="-122"/>
            </a:endParaRPr>
          </a:p>
          <a:p>
            <a:pPr eaLnBrk="1" hangingPunct="1">
              <a:defRPr/>
            </a:pPr>
            <a:r>
              <a:rPr lang="en-US" altLang="zh-CN" sz="2400" b="1" dirty="0">
                <a:solidFill>
                  <a:srgbClr val="000000"/>
                </a:solidFill>
                <a:latin typeface="黑体" panose="02010609060101010101" pitchFamily="49" charset="-122"/>
                <a:ea typeface="黑体" panose="02010609060101010101" pitchFamily="49" charset="-122"/>
              </a:rPr>
              <a:t>⑶</a:t>
            </a:r>
            <a:r>
              <a:rPr lang="zh-CN" altLang="en-US" sz="2400" b="1" dirty="0">
                <a:solidFill>
                  <a:srgbClr val="000000"/>
                </a:solidFill>
                <a:latin typeface="黑体" panose="02010609060101010101" pitchFamily="49" charset="-122"/>
                <a:ea typeface="黑体" panose="02010609060101010101" pitchFamily="49" charset="-122"/>
              </a:rPr>
              <a:t>周边国家：</a:t>
            </a:r>
            <a:r>
              <a:rPr lang="zh-CN" altLang="en-US" sz="2400" b="1" dirty="0">
                <a:solidFill>
                  <a:srgbClr val="FF0000"/>
                </a:solidFill>
                <a:latin typeface="黑体" panose="02010609060101010101" pitchFamily="49" charset="-122"/>
                <a:ea typeface="黑体" panose="02010609060101010101" pitchFamily="49" charset="-122"/>
              </a:rPr>
              <a:t>哈、俄、阿、土、伊</a:t>
            </a:r>
            <a:endParaRPr lang="en-US" altLang="zh-CN" sz="2400" b="1" dirty="0">
              <a:solidFill>
                <a:srgbClr val="000000"/>
              </a:solidFill>
              <a:latin typeface="黑体" panose="02010609060101010101" pitchFamily="49" charset="-122"/>
              <a:ea typeface="黑体" panose="02010609060101010101" pitchFamily="49" charset="-122"/>
            </a:endParaRPr>
          </a:p>
          <a:p>
            <a:pPr eaLnBrk="1" hangingPunct="1">
              <a:defRPr/>
            </a:pPr>
            <a:r>
              <a:rPr lang="en-US" altLang="zh-CN" sz="2400" b="1" dirty="0">
                <a:solidFill>
                  <a:srgbClr val="000000"/>
                </a:solidFill>
                <a:latin typeface="黑体" panose="02010609060101010101" pitchFamily="49" charset="-122"/>
                <a:ea typeface="黑体" panose="02010609060101010101" pitchFamily="49" charset="-122"/>
              </a:rPr>
              <a:t>⑷</a:t>
            </a:r>
            <a:r>
              <a:rPr lang="zh-CN" altLang="en-US" sz="2400" b="1" dirty="0">
                <a:solidFill>
                  <a:srgbClr val="000000"/>
                </a:solidFill>
                <a:latin typeface="黑体" panose="02010609060101010101" pitchFamily="49" charset="-122"/>
                <a:ea typeface="黑体" panose="02010609060101010101" pitchFamily="49" charset="-122"/>
              </a:rPr>
              <a:t>战略位置十分重要</a:t>
            </a:r>
            <a:endParaRPr lang="en-US" altLang="zh-CN" sz="2400" b="1" dirty="0">
              <a:solidFill>
                <a:srgbClr val="000000"/>
              </a:solidFill>
              <a:latin typeface="黑体" panose="02010609060101010101" pitchFamily="49" charset="-122"/>
              <a:ea typeface="黑体" panose="02010609060101010101" pitchFamily="49" charset="-122"/>
            </a:endParaRPr>
          </a:p>
          <a:p>
            <a:pPr eaLnBrk="1" hangingPunct="1">
              <a:defRPr/>
            </a:pPr>
            <a:r>
              <a:rPr lang="en-US" altLang="zh-CN" sz="2400" b="1" dirty="0">
                <a:solidFill>
                  <a:srgbClr val="000000"/>
                </a:solidFill>
                <a:latin typeface="黑体" panose="02010609060101010101" pitchFamily="49" charset="-122"/>
                <a:ea typeface="黑体" panose="02010609060101010101" pitchFamily="49" charset="-122"/>
              </a:rPr>
              <a:t>⑸</a:t>
            </a:r>
            <a:r>
              <a:rPr lang="zh-CN" altLang="en-US" sz="2400" b="1" dirty="0">
                <a:solidFill>
                  <a:srgbClr val="000000"/>
                </a:solidFill>
                <a:latin typeface="黑体" panose="02010609060101010101" pitchFamily="49" charset="-122"/>
                <a:ea typeface="黑体" panose="02010609060101010101" pitchFamily="49" charset="-122"/>
              </a:rPr>
              <a:t>注入里海的河流：</a:t>
            </a:r>
            <a:r>
              <a:rPr lang="zh-CN" altLang="en-US" sz="2400" b="1" dirty="0">
                <a:solidFill>
                  <a:srgbClr val="FF0000"/>
                </a:solidFill>
                <a:latin typeface="黑体" panose="02010609060101010101" pitchFamily="49" charset="-122"/>
                <a:ea typeface="黑体" panose="02010609060101010101" pitchFamily="49" charset="-122"/>
              </a:rPr>
              <a:t>伏尔加河、乌拉尔河</a:t>
            </a:r>
            <a:endParaRPr lang="en-US" altLang="zh-CN" sz="2400" b="1" dirty="0">
              <a:solidFill>
                <a:srgbClr val="000000"/>
              </a:solidFill>
              <a:latin typeface="黑体" panose="02010609060101010101" pitchFamily="49" charset="-122"/>
              <a:ea typeface="黑体" panose="02010609060101010101" pitchFamily="49" charset="-122"/>
            </a:endParaRPr>
          </a:p>
          <a:p>
            <a:pPr eaLnBrk="1" hangingPunct="1">
              <a:defRPr/>
            </a:pPr>
            <a:r>
              <a:rPr lang="en-US" altLang="zh-CN" sz="2400" b="1" dirty="0">
                <a:solidFill>
                  <a:srgbClr val="000000"/>
                </a:solidFill>
                <a:latin typeface="黑体" panose="02010609060101010101" pitchFamily="49" charset="-122"/>
                <a:ea typeface="黑体" panose="02010609060101010101" pitchFamily="49" charset="-122"/>
              </a:rPr>
              <a:t>⑹</a:t>
            </a:r>
            <a:r>
              <a:rPr lang="zh-CN" altLang="en-US" sz="2400" b="1" dirty="0">
                <a:solidFill>
                  <a:srgbClr val="000000"/>
                </a:solidFill>
                <a:latin typeface="黑体" panose="02010609060101010101" pitchFamily="49" charset="-122"/>
                <a:ea typeface="黑体" panose="02010609060101010101" pitchFamily="49" charset="-122"/>
              </a:rPr>
              <a:t>里海“湖海”之争</a:t>
            </a:r>
            <a:endParaRPr lang="en-US" altLang="zh-CN" sz="2400" b="1" dirty="0">
              <a:solidFill>
                <a:srgbClr val="000000"/>
              </a:solidFill>
              <a:latin typeface="黑体" panose="02010609060101010101" pitchFamily="49" charset="-122"/>
              <a:ea typeface="黑体" panose="02010609060101010101" pitchFamily="49" charset="-122"/>
            </a:endParaRPr>
          </a:p>
        </p:txBody>
      </p:sp>
      <p:sp>
        <p:nvSpPr>
          <p:cNvPr id="17414" name="Text Box 12"/>
          <p:cNvSpPr txBox="1">
            <a:spLocks noChangeArrowheads="1"/>
          </p:cNvSpPr>
          <p:nvPr/>
        </p:nvSpPr>
        <p:spPr bwMode="auto">
          <a:xfrm>
            <a:off x="121282" y="3222354"/>
            <a:ext cx="611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b="1" dirty="0">
                <a:latin typeface="Arial" panose="020B0604020202020204" pitchFamily="34" charset="0"/>
                <a:ea typeface="黑体" panose="02010609060101010101" pitchFamily="49" charset="-122"/>
              </a:rPr>
              <a:t>俄</a:t>
            </a:r>
          </a:p>
        </p:txBody>
      </p:sp>
      <p:sp>
        <p:nvSpPr>
          <p:cNvPr id="17415" name="Text Box 13"/>
          <p:cNvSpPr txBox="1">
            <a:spLocks noChangeArrowheads="1"/>
          </p:cNvSpPr>
          <p:nvPr/>
        </p:nvSpPr>
        <p:spPr bwMode="auto">
          <a:xfrm>
            <a:off x="2197415" y="3025281"/>
            <a:ext cx="433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b="1" dirty="0">
                <a:latin typeface="Arial" panose="020B0604020202020204" pitchFamily="34" charset="0"/>
                <a:ea typeface="黑体" panose="02010609060101010101" pitchFamily="49" charset="-122"/>
              </a:rPr>
              <a:t>哈</a:t>
            </a:r>
          </a:p>
        </p:txBody>
      </p:sp>
      <p:sp>
        <p:nvSpPr>
          <p:cNvPr id="17416" name="Text Box 14"/>
          <p:cNvSpPr txBox="1">
            <a:spLocks noChangeArrowheads="1"/>
          </p:cNvSpPr>
          <p:nvPr/>
        </p:nvSpPr>
        <p:spPr bwMode="auto">
          <a:xfrm>
            <a:off x="2233928" y="5293406"/>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b="1" dirty="0">
                <a:latin typeface="Arial" panose="020B0604020202020204" pitchFamily="34" charset="0"/>
                <a:ea typeface="黑体" panose="02010609060101010101" pitchFamily="49" charset="-122"/>
              </a:rPr>
              <a:t>土</a:t>
            </a:r>
          </a:p>
        </p:txBody>
      </p:sp>
      <p:pic>
        <p:nvPicPr>
          <p:cNvPr id="10" name="图片 9" descr="fcfaaf51f3deb48ff1b69f2afa1f3a292cf57862"/>
          <p:cNvPicPr>
            <a:picLocks noChangeAspect="1"/>
          </p:cNvPicPr>
          <p:nvPr/>
        </p:nvPicPr>
        <p:blipFill>
          <a:blip r:embed="rId4"/>
          <a:srcRect r="331"/>
          <a:stretch>
            <a:fillRect/>
          </a:stretch>
        </p:blipFill>
        <p:spPr>
          <a:xfrm>
            <a:off x="2927346" y="889000"/>
            <a:ext cx="5706655" cy="3753009"/>
          </a:xfrm>
          <a:prstGeom prst="rect">
            <a:avLst/>
          </a:prstGeom>
        </p:spPr>
      </p:pic>
      <p:sp>
        <p:nvSpPr>
          <p:cNvPr id="11" name="文本框 10"/>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dirty="0">
                <a:solidFill>
                  <a:schemeClr val="bg1"/>
                </a:solidFill>
                <a:latin typeface="微软雅黑" panose="020B0503020204020204" charset="-122"/>
                <a:ea typeface="微软雅黑" panose="020B0503020204020204" charset="-122"/>
              </a:rPr>
              <a:t> </a:t>
            </a:r>
          </a:p>
        </p:txBody>
      </p:sp>
      <p:sp>
        <p:nvSpPr>
          <p:cNvPr id="12" name="文本框 11"/>
          <p:cNvSpPr txBox="1"/>
          <p:nvPr/>
        </p:nvSpPr>
        <p:spPr>
          <a:xfrm>
            <a:off x="36987" y="734934"/>
            <a:ext cx="266890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2000" b="1" dirty="0">
                <a:solidFill>
                  <a:schemeClr val="tx1"/>
                </a:solidFill>
                <a:effectLst/>
                <a:latin typeface="+mn-ea"/>
                <a:cs typeface="+mn-ea"/>
              </a:rPr>
              <a:t> </a:t>
            </a:r>
            <a:r>
              <a:rPr lang="en-US" altLang="zh-CN" sz="3200" dirty="0">
                <a:solidFill>
                  <a:schemeClr val="tx1"/>
                </a:solidFill>
                <a:effectLst/>
                <a:latin typeface="+mn-ea"/>
                <a:cs typeface="+mn-ea"/>
              </a:rPr>
              <a:t>4</a:t>
            </a:r>
            <a:r>
              <a:rPr lang="zh-CN" altLang="en-US" sz="2800" dirty="0">
                <a:solidFill>
                  <a:schemeClr val="tx1"/>
                </a:solidFill>
                <a:effectLst/>
                <a:latin typeface="+mn-ea"/>
                <a:cs typeface="+mn-ea"/>
              </a:rPr>
              <a:t>、</a:t>
            </a:r>
            <a:r>
              <a:rPr lang="zh-CN" altLang="en-US" sz="3200" dirty="0">
                <a:solidFill>
                  <a:schemeClr val="tx1"/>
                </a:solidFill>
                <a:effectLst/>
                <a:latin typeface="+mn-ea"/>
                <a:cs typeface="+mn-ea"/>
              </a:rPr>
              <a:t>多咸水湖</a:t>
            </a:r>
            <a:endParaRPr lang="zh-CN" altLang="en-US" sz="3200" b="1" dirty="0">
              <a:solidFill>
                <a:srgbClr val="FF0000"/>
              </a:solidFill>
              <a:effectLst/>
              <a:latin typeface="+mn-ea"/>
              <a:ea typeface="楷体" panose="02010609060101010101" charset="-122"/>
              <a:cs typeface="+mn-ea"/>
            </a:endParaRPr>
          </a:p>
        </p:txBody>
      </p:sp>
      <p:sp>
        <p:nvSpPr>
          <p:cNvPr id="2" name="矩形 1"/>
          <p:cNvSpPr/>
          <p:nvPr/>
        </p:nvSpPr>
        <p:spPr>
          <a:xfrm>
            <a:off x="-136846" y="1282062"/>
            <a:ext cx="1534394" cy="584775"/>
          </a:xfrm>
          <a:prstGeom prst="rect">
            <a:avLst/>
          </a:prstGeom>
        </p:spPr>
        <p:txBody>
          <a:bodyPr wrap="none">
            <a:spAutoFit/>
          </a:bodyPr>
          <a:lstStyle/>
          <a:p>
            <a:r>
              <a:rPr lang="en-US" altLang="zh-CN" b="1" dirty="0">
                <a:solidFill>
                  <a:srgbClr val="FF0000"/>
                </a:solidFill>
                <a:latin typeface="楷体" panose="02010609060101010101" charset="-122"/>
                <a:ea typeface="楷体" panose="02010609060101010101" charset="-122"/>
                <a:cs typeface="楷体" panose="02010609060101010101" charset="-122"/>
              </a:rPr>
              <a:t> </a:t>
            </a:r>
            <a:r>
              <a:rPr lang="zh-CN" altLang="en-US" sz="3200" b="1" dirty="0">
                <a:solidFill>
                  <a:srgbClr val="FF0000"/>
                </a:solidFill>
                <a:latin typeface="微软雅黑" panose="020B0503020204020204" charset="-122"/>
                <a:ea typeface="微软雅黑" panose="020B0503020204020204" charset="-122"/>
                <a:cs typeface="楷体" panose="02010609060101010101" charset="-122"/>
              </a:rPr>
              <a:t>里海</a:t>
            </a:r>
            <a:r>
              <a:rPr lang="zh-CN" altLang="en-US" sz="3200" b="1" dirty="0">
                <a:solidFill>
                  <a:srgbClr val="FF0000"/>
                </a:solidFill>
                <a:latin typeface="楷体" panose="02010609060101010101" charset="-122"/>
                <a:ea typeface="楷体" panose="02010609060101010101" charset="-122"/>
                <a:cs typeface="楷体" panose="02010609060101010101" charset="-122"/>
              </a:rPr>
              <a:t>：</a:t>
            </a:r>
            <a:endParaRPr lang="zh-CN" altLang="en-US" sz="3200" dirty="0"/>
          </a:p>
        </p:txBody>
      </p:sp>
    </p:spTree>
    <p:extLst>
      <p:ext uri="{BB962C8B-B14F-4D97-AF65-F5344CB8AC3E}">
        <p14:creationId xmlns:p14="http://schemas.microsoft.com/office/powerpoint/2010/main" val="294072995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椭圆 3"/>
          <p:cNvSpPr/>
          <p:nvPr/>
        </p:nvSpPr>
        <p:spPr>
          <a:xfrm>
            <a:off x="4926330" y="1205230"/>
            <a:ext cx="4463415" cy="4321175"/>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890" y="2062480"/>
            <a:ext cx="7938770" cy="2731770"/>
          </a:xfrm>
          <a:prstGeom prst="rect">
            <a:avLst/>
          </a:prstGeom>
          <a:solidFill>
            <a:srgbClr val="00B0F0">
              <a:alpha val="50000"/>
            </a:srgbClr>
          </a:solidFill>
          <a:ln w="76200" cmpd="thickThi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403215" y="-12065"/>
            <a:ext cx="3749675" cy="835660"/>
          </a:xfrm>
          <a:prstGeom prst="rect">
            <a:avLst/>
          </a:prstGeom>
          <a:noFill/>
          <a:effectLst>
            <a:outerShdw blurRad="50800" dist="38100" dir="18900000" algn="bl" rotWithShape="0">
              <a:prstClr val="black">
                <a:alpha val="40000"/>
              </a:prstClr>
            </a:outerShdw>
          </a:effectLst>
        </p:spPr>
        <p:txBody>
          <a:bodyPr wrap="square" rtlCol="0">
            <a:spAutoFit/>
          </a:bodyPr>
          <a:lstStyle/>
          <a:p>
            <a:pPr>
              <a:lnSpc>
                <a:spcPct val="110000"/>
              </a:lnSpc>
            </a:pPr>
            <a:r>
              <a:rPr lang="zh-CN" altLang="en-US" sz="4400" b="1" i="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rPr>
              <a:t>世界地理分区</a:t>
            </a:r>
          </a:p>
        </p:txBody>
      </p:sp>
      <p:sp>
        <p:nvSpPr>
          <p:cNvPr id="2" name="文本框 1"/>
          <p:cNvSpPr txBox="1"/>
          <p:nvPr/>
        </p:nvSpPr>
        <p:spPr>
          <a:xfrm>
            <a:off x="1980015" y="2808021"/>
            <a:ext cx="2226310" cy="1198880"/>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中 亚</a:t>
            </a:r>
          </a:p>
        </p:txBody>
      </p:sp>
      <p:sp>
        <p:nvSpPr>
          <p:cNvPr id="5" name="文本框 4"/>
          <p:cNvSpPr txBox="1"/>
          <p:nvPr/>
        </p:nvSpPr>
        <p:spPr>
          <a:xfrm>
            <a:off x="289560" y="1332010"/>
            <a:ext cx="2019300" cy="829945"/>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4800" b="1">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宋体" panose="02010600030101010101" pitchFamily="2" charset="-122"/>
                <a:ea typeface="宋体" panose="02010600030101010101" pitchFamily="2" charset="-122"/>
              </a:rPr>
              <a:t>第四节</a:t>
            </a:r>
          </a:p>
        </p:txBody>
      </p:sp>
      <p:pic>
        <p:nvPicPr>
          <p:cNvPr id="3" name="图片 2" descr="【中亚03】_副本_副本_副本"/>
          <p:cNvPicPr>
            <a:picLocks noChangeAspect="1"/>
          </p:cNvPicPr>
          <p:nvPr/>
        </p:nvPicPr>
        <p:blipFill>
          <a:blip r:embed="rId3"/>
          <a:stretch>
            <a:fillRect/>
          </a:stretch>
        </p:blipFill>
        <p:spPr>
          <a:xfrm>
            <a:off x="5235575" y="1459230"/>
            <a:ext cx="3917315" cy="3823335"/>
          </a:xfrm>
          <a:prstGeom prst="rect">
            <a:avLst/>
          </a:prstGeom>
          <a:effectLst>
            <a:outerShdw blurRad="63500" algn="ctr" rotWithShape="0">
              <a:prstClr val="black">
                <a:alpha val="40000"/>
              </a:prst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0180125124854_8f0a6dcfc8a16e44d4d3a1193fd1d0ac_3"/>
          <p:cNvPicPr>
            <a:picLocks noChangeAspect="1"/>
          </p:cNvPicPr>
          <p:nvPr/>
        </p:nvPicPr>
        <p:blipFill>
          <a:blip r:embed="rId2"/>
          <a:stretch>
            <a:fillRect/>
          </a:stretch>
        </p:blipFill>
        <p:spPr>
          <a:xfrm>
            <a:off x="4283710" y="3514725"/>
            <a:ext cx="4747260" cy="3184525"/>
          </a:xfrm>
          <a:prstGeom prst="rect">
            <a:avLst/>
          </a:prstGeom>
        </p:spPr>
      </p:pic>
      <p:sp>
        <p:nvSpPr>
          <p:cNvPr id="13" name="文本框 12"/>
          <p:cNvSpPr txBox="1"/>
          <p:nvPr/>
        </p:nvSpPr>
        <p:spPr>
          <a:xfrm>
            <a:off x="71805" y="1785240"/>
            <a:ext cx="4123055" cy="4914265"/>
          </a:xfrm>
          <a:prstGeom prst="rect">
            <a:avLst/>
          </a:prstGeom>
          <a:pattFill prst="openDmnd">
            <a:fgClr>
              <a:schemeClr val="accent2">
                <a:lumMod val="20000"/>
                <a:lumOff val="80000"/>
              </a:schemeClr>
            </a:fgClr>
            <a:bgClr>
              <a:schemeClr val="bg1"/>
            </a:bgClr>
          </a:pattFill>
          <a:ln>
            <a:solidFill>
              <a:schemeClr val="accent1"/>
            </a:solidFill>
          </a:ln>
          <a:effectLst/>
        </p:spPr>
        <p:txBody>
          <a:bodyPr wrap="square" rtlCol="0">
            <a:spAutoFit/>
          </a:bodyPr>
          <a:lstStyle/>
          <a:p>
            <a:pPr>
              <a:lnSpc>
                <a:spcPct val="40000"/>
              </a:lnSpc>
            </a:pPr>
            <a:r>
              <a:rPr lang="en-US" altLang="zh-CN" sz="2800" b="1">
                <a:solidFill>
                  <a:srgbClr val="FF0000"/>
                </a:solidFill>
                <a:latin typeface="微软雅黑" panose="020B0503020204020204" charset="-122"/>
                <a:ea typeface="微软雅黑" panose="020B0503020204020204" charset="-122"/>
                <a:cs typeface="楷体" panose="02010609060101010101" charset="-122"/>
              </a:rPr>
              <a:t> </a:t>
            </a:r>
          </a:p>
          <a:p>
            <a:pPr>
              <a:lnSpc>
                <a:spcPct val="120000"/>
              </a:lnSpc>
            </a:pPr>
            <a:r>
              <a:rPr lang="en-US" altLang="zh-CN" sz="2800" b="1">
                <a:solidFill>
                  <a:srgbClr val="FF0000"/>
                </a:solidFill>
                <a:latin typeface="微软雅黑" panose="020B0503020204020204" charset="-122"/>
                <a:ea typeface="微软雅黑" panose="020B0503020204020204" charset="-122"/>
                <a:cs typeface="楷体" panose="02010609060101010101" charset="-122"/>
              </a:rPr>
              <a:t>  </a:t>
            </a:r>
            <a:r>
              <a:rPr lang="zh-CN" altLang="en-US" sz="2800" b="1">
                <a:solidFill>
                  <a:srgbClr val="FF0000"/>
                </a:solidFill>
                <a:latin typeface="微软雅黑" panose="020B0503020204020204" charset="-122"/>
                <a:ea typeface="微软雅黑" panose="020B0503020204020204" charset="-122"/>
                <a:cs typeface="楷体" panose="02010609060101010101" charset="-122"/>
              </a:rPr>
              <a:t>伊塞克湖</a:t>
            </a:r>
            <a:r>
              <a:rPr lang="zh-CN" altLang="en-US" sz="2800" b="1">
                <a:solidFill>
                  <a:srgbClr val="FF0000"/>
                </a:solidFill>
                <a:latin typeface="楷体" panose="02010609060101010101" charset="-122"/>
                <a:ea typeface="楷体" panose="02010609060101010101" charset="-122"/>
                <a:cs typeface="楷体" panose="02010609060101010101" charset="-122"/>
              </a:rPr>
              <a:t>：</a:t>
            </a:r>
            <a:r>
              <a:rPr lang="zh-CN" altLang="en-US" sz="2800">
                <a:solidFill>
                  <a:schemeClr val="tx1"/>
                </a:solidFill>
                <a:latin typeface="楷体" panose="02010609060101010101" charset="-122"/>
                <a:ea typeface="楷体" panose="02010609060101010101" charset="-122"/>
                <a:cs typeface="楷体" panose="02010609060101010101" charset="-122"/>
              </a:rPr>
              <a:t>位于天山的封闭断陷盆地中，湖泊平均水深</a:t>
            </a:r>
            <a:r>
              <a:rPr lang="en-US" altLang="zh-CN" sz="2800">
                <a:solidFill>
                  <a:schemeClr val="tx1"/>
                </a:solidFill>
                <a:latin typeface="楷体" panose="02010609060101010101" charset="-122"/>
                <a:ea typeface="楷体" panose="02010609060101010101" charset="-122"/>
                <a:cs typeface="楷体" panose="02010609060101010101" charset="-122"/>
              </a:rPr>
              <a:t>278</a:t>
            </a:r>
            <a:r>
              <a:rPr lang="zh-CN" altLang="en-US" sz="2800">
                <a:solidFill>
                  <a:schemeClr val="tx1"/>
                </a:solidFill>
                <a:latin typeface="楷体" panose="02010609060101010101" charset="-122"/>
                <a:ea typeface="楷体" panose="02010609060101010101" charset="-122"/>
                <a:cs typeface="楷体" panose="02010609060101010101" charset="-122"/>
              </a:rPr>
              <a:t>米，</a:t>
            </a:r>
            <a:r>
              <a:rPr lang="zh-CN" altLang="en-US" sz="2800">
                <a:latin typeface="楷体" panose="02010609060101010101" charset="-122"/>
                <a:ea typeface="楷体" panose="02010609060101010101" charset="-122"/>
                <a:cs typeface="楷体" panose="02010609060101010101" charset="-122"/>
                <a:sym typeface="+mn-ea"/>
              </a:rPr>
              <a:t>最深处达</a:t>
            </a:r>
            <a:r>
              <a:rPr lang="en-US" altLang="zh-CN" sz="2800">
                <a:latin typeface="楷体" panose="02010609060101010101" charset="-122"/>
                <a:ea typeface="楷体" panose="02010609060101010101" charset="-122"/>
                <a:cs typeface="楷体" panose="02010609060101010101" charset="-122"/>
                <a:sym typeface="+mn-ea"/>
              </a:rPr>
              <a:t>700m</a:t>
            </a:r>
            <a:r>
              <a:rPr lang="zh-CN" altLang="en-US" sz="2800">
                <a:latin typeface="楷体" panose="02010609060101010101" charset="-122"/>
                <a:ea typeface="楷体" panose="02010609060101010101" charset="-122"/>
                <a:cs typeface="楷体" panose="02010609060101010101" charset="-122"/>
                <a:sym typeface="+mn-ea"/>
              </a:rPr>
              <a:t>，湖水</a:t>
            </a:r>
            <a:r>
              <a:rPr lang="zh-CN" sz="2800" b="1">
                <a:solidFill>
                  <a:srgbClr val="FF0000"/>
                </a:solidFill>
                <a:latin typeface="楷体" panose="02010609060101010101" charset="-122"/>
                <a:ea typeface="楷体" panose="02010609060101010101" charset="-122"/>
                <a:cs typeface="楷体" panose="02010609060101010101" charset="-122"/>
              </a:rPr>
              <a:t>终年不冻</a:t>
            </a:r>
            <a:r>
              <a:rPr sz="2800">
                <a:solidFill>
                  <a:schemeClr val="tx1"/>
                </a:solidFill>
                <a:latin typeface="楷体" panose="02010609060101010101" charset="-122"/>
                <a:ea typeface="楷体" panose="02010609060101010101" charset="-122"/>
                <a:cs typeface="楷体" panose="02010609060101010101" charset="-122"/>
              </a:rPr>
              <a:t>，</a:t>
            </a:r>
            <a:r>
              <a:rPr lang="zh-CN" sz="2800">
                <a:solidFill>
                  <a:schemeClr val="tx1"/>
                </a:solidFill>
                <a:latin typeface="楷体" panose="02010609060101010101" charset="-122"/>
                <a:ea typeface="楷体" panose="02010609060101010101" charset="-122"/>
                <a:cs typeface="楷体" panose="02010609060101010101" charset="-122"/>
              </a:rPr>
              <a:t>因而古称热海。</a:t>
            </a:r>
            <a:endParaRPr lang="zh-CN" sz="2800" b="1">
              <a:solidFill>
                <a:srgbClr val="0221DE"/>
              </a:solidFill>
              <a:latin typeface="楷体" panose="02010609060101010101" charset="-122"/>
              <a:ea typeface="楷体" panose="02010609060101010101" charset="-122"/>
              <a:cs typeface="楷体" panose="02010609060101010101" charset="-122"/>
            </a:endParaRPr>
          </a:p>
          <a:p>
            <a:pPr>
              <a:lnSpc>
                <a:spcPct val="120000"/>
              </a:lnSpc>
            </a:pPr>
            <a:r>
              <a:rPr sz="2800">
                <a:latin typeface="楷体" panose="02010609060101010101" charset="-122"/>
                <a:ea typeface="楷体" panose="02010609060101010101" charset="-122"/>
                <a:cs typeface="楷体" panose="02010609060101010101" charset="-122"/>
              </a:rPr>
              <a:t>  湖水清澈</a:t>
            </a:r>
            <a:r>
              <a:rPr lang="zh-CN" sz="2800">
                <a:latin typeface="楷体" panose="02010609060101010101" charset="-122"/>
                <a:ea typeface="楷体" panose="02010609060101010101" charset="-122"/>
                <a:cs typeface="楷体" panose="02010609060101010101" charset="-122"/>
              </a:rPr>
              <a:t>澄碧，是中亚著名的高山疗养胜地，</a:t>
            </a:r>
            <a:r>
              <a:rPr sz="2800">
                <a:latin typeface="楷体" panose="02010609060101010101" charset="-122"/>
                <a:ea typeface="楷体" panose="02010609060101010101" charset="-122"/>
                <a:cs typeface="楷体" panose="02010609060101010101" charset="-122"/>
              </a:rPr>
              <a:t>素有</a:t>
            </a:r>
            <a:r>
              <a:rPr sz="2400">
                <a:latin typeface="楷体" panose="02010609060101010101" charset="-122"/>
                <a:ea typeface="楷体" panose="02010609060101010101" charset="-122"/>
                <a:cs typeface="楷体" panose="02010609060101010101" charset="-122"/>
              </a:rPr>
              <a:t>“</a:t>
            </a:r>
            <a:r>
              <a:rPr sz="2800">
                <a:latin typeface="楷体" panose="02010609060101010101" charset="-122"/>
                <a:ea typeface="楷体" panose="02010609060101010101" charset="-122"/>
                <a:cs typeface="楷体" panose="02010609060101010101" charset="-122"/>
              </a:rPr>
              <a:t>上帝遗落</a:t>
            </a:r>
            <a:r>
              <a:rPr lang="zh-CN" sz="2800">
                <a:latin typeface="楷体" panose="02010609060101010101" charset="-122"/>
                <a:ea typeface="楷体" panose="02010609060101010101" charset="-122"/>
                <a:cs typeface="楷体" panose="02010609060101010101" charset="-122"/>
              </a:rPr>
              <a:t>的</a:t>
            </a:r>
            <a:r>
              <a:rPr sz="2800">
                <a:latin typeface="楷体" panose="02010609060101010101" charset="-122"/>
                <a:ea typeface="楷体" panose="02010609060101010101" charset="-122"/>
                <a:cs typeface="楷体" panose="02010609060101010101" charset="-122"/>
              </a:rPr>
              <a:t>明珠</a:t>
            </a:r>
            <a:r>
              <a:rPr sz="2400">
                <a:latin typeface="楷体" panose="02010609060101010101" charset="-122"/>
                <a:ea typeface="楷体" panose="02010609060101010101" charset="-122"/>
                <a:cs typeface="楷体" panose="02010609060101010101" charset="-122"/>
              </a:rPr>
              <a:t>”</a:t>
            </a:r>
            <a:r>
              <a:rPr sz="2800">
                <a:latin typeface="楷体" panose="02010609060101010101" charset="-122"/>
                <a:ea typeface="楷体" panose="02010609060101010101" charset="-122"/>
                <a:cs typeface="楷体" panose="02010609060101010101" charset="-122"/>
              </a:rPr>
              <a:t>之称</a:t>
            </a:r>
            <a:r>
              <a:rPr sz="2400">
                <a:latin typeface="楷体" panose="02010609060101010101" charset="-122"/>
                <a:ea typeface="楷体" panose="02010609060101010101" charset="-122"/>
                <a:cs typeface="楷体" panose="02010609060101010101" charset="-122"/>
              </a:rPr>
              <a:t>。</a:t>
            </a:r>
          </a:p>
        </p:txBody>
      </p:sp>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3" name="圆角矩形 2"/>
          <p:cNvSpPr/>
          <p:nvPr/>
        </p:nvSpPr>
        <p:spPr>
          <a:xfrm>
            <a:off x="6298565" y="71755"/>
            <a:ext cx="2640965" cy="81724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95936"/>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4" name="文本框 3"/>
          <p:cNvSpPr txBox="1"/>
          <p:nvPr/>
        </p:nvSpPr>
        <p:spPr>
          <a:xfrm>
            <a:off x="71755" y="1007745"/>
            <a:ext cx="288988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a:solidFill>
                  <a:schemeClr val="tx1"/>
                </a:solidFill>
                <a:effectLst/>
                <a:latin typeface="+mn-ea"/>
                <a:cs typeface="+mn-ea"/>
              </a:rPr>
              <a:t> 4</a:t>
            </a:r>
            <a:r>
              <a:rPr lang="zh-CN" altLang="en-US" sz="2800">
                <a:solidFill>
                  <a:schemeClr val="tx1"/>
                </a:solidFill>
                <a:effectLst/>
                <a:latin typeface="+mn-ea"/>
                <a:cs typeface="+mn-ea"/>
              </a:rPr>
              <a:t>、</a:t>
            </a:r>
            <a:r>
              <a:rPr lang="zh-CN" altLang="en-US" sz="3200">
                <a:solidFill>
                  <a:schemeClr val="tx1"/>
                </a:solidFill>
                <a:effectLst/>
                <a:latin typeface="+mn-ea"/>
                <a:cs typeface="+mn-ea"/>
              </a:rPr>
              <a:t>多咸水湖</a:t>
            </a:r>
            <a:endParaRPr lang="zh-CN" altLang="en-US" sz="3200" b="1">
              <a:solidFill>
                <a:srgbClr val="FF0000"/>
              </a:solidFill>
              <a:effectLst/>
              <a:latin typeface="+mn-ea"/>
              <a:ea typeface="楷体" panose="02010609060101010101" charset="-122"/>
              <a:cs typeface="+mn-ea"/>
            </a:endParaRPr>
          </a:p>
        </p:txBody>
      </p:sp>
      <p:pic>
        <p:nvPicPr>
          <p:cNvPr id="7" name="图片 6" descr="timg (13)"/>
          <p:cNvPicPr>
            <a:picLocks noChangeAspect="1"/>
          </p:cNvPicPr>
          <p:nvPr/>
        </p:nvPicPr>
        <p:blipFill>
          <a:blip r:embed="rId3"/>
          <a:srcRect t="71991"/>
          <a:stretch>
            <a:fillRect/>
          </a:stretch>
        </p:blipFill>
        <p:spPr>
          <a:xfrm>
            <a:off x="4283710" y="1007745"/>
            <a:ext cx="4747260" cy="24193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0" y="0"/>
            <a:ext cx="9129395" cy="3192145"/>
          </a:xfrm>
          <a:prstGeom prst="rect">
            <a:avLst/>
          </a:prstGeom>
          <a:noFill/>
          <a:ln w="22225">
            <a:solidFill>
              <a:schemeClr val="tx1"/>
            </a:solidFill>
          </a:ln>
        </p:spPr>
        <p:txBody>
          <a:bodyPr wrap="square" rtlCol="0" anchor="t">
            <a:spAutoFit/>
          </a:bodyPr>
          <a:lstStyle/>
          <a:p>
            <a:pPr>
              <a:lnSpc>
                <a:spcPct val="120000"/>
              </a:lnSpc>
            </a:pPr>
            <a:r>
              <a:rPr lang="zh-CN" altLang="en-US" sz="2800" b="1">
                <a:solidFill>
                  <a:srgbClr val="FF0000"/>
                </a:solidFill>
              </a:rPr>
              <a:t>【例 题】</a:t>
            </a:r>
            <a:r>
              <a:rPr lang="zh-CN" altLang="en-US" sz="2800" b="1"/>
              <a:t>素有“中亚明珠”之称的伊塞克湖，湖水终年不冻，</a:t>
            </a:r>
            <a:r>
              <a:rPr lang="zh-CN" altLang="en-US" sz="2800" b="1">
                <a:sym typeface="+mn-ea"/>
              </a:rPr>
              <a:t>海拔1608米，</a:t>
            </a:r>
            <a:r>
              <a:rPr lang="zh-CN" altLang="en-US" sz="2800" b="1"/>
              <a:t>周围为天山雪峰所围，面积63</a:t>
            </a:r>
            <a:r>
              <a:rPr lang="en-US" altLang="zh-CN" sz="2800" b="1"/>
              <a:t>32km²</a:t>
            </a:r>
            <a:r>
              <a:rPr lang="zh-CN" altLang="en-US" sz="2800" b="1"/>
              <a:t>，平均水深278米，有多条小河汇入该湖，但无一条流出。</a:t>
            </a:r>
          </a:p>
          <a:p>
            <a:pPr>
              <a:lnSpc>
                <a:spcPct val="120000"/>
              </a:lnSpc>
            </a:pPr>
            <a:r>
              <a:rPr lang="zh-CN" altLang="en-US" sz="2800" b="1"/>
              <a:t>    游客在夏季有时能看到“湖中心晴空万里，湖岸四周的高山浓云密布，犹如一块巨大的碧蓝宝石镶嵌在灰色的幕布上”的气象奇观。</a:t>
            </a:r>
          </a:p>
        </p:txBody>
      </p:sp>
      <p:pic>
        <p:nvPicPr>
          <p:cNvPr id="6" name="图片 5" descr="f11f3a292df5e0fe1604bcfa556034a85edf7228"/>
          <p:cNvPicPr>
            <a:picLocks noChangeAspect="1"/>
          </p:cNvPicPr>
          <p:nvPr/>
        </p:nvPicPr>
        <p:blipFill>
          <a:blip r:embed="rId2"/>
          <a:srcRect r="1350" b="12774"/>
          <a:stretch>
            <a:fillRect/>
          </a:stretch>
        </p:blipFill>
        <p:spPr>
          <a:xfrm>
            <a:off x="3804285" y="3234055"/>
            <a:ext cx="5326380" cy="3589020"/>
          </a:xfrm>
          <a:prstGeom prst="rect">
            <a:avLst/>
          </a:prstGeom>
        </p:spPr>
      </p:pic>
      <p:sp>
        <p:nvSpPr>
          <p:cNvPr id="7" name="文本框 6"/>
          <p:cNvSpPr txBox="1"/>
          <p:nvPr/>
        </p:nvSpPr>
        <p:spPr>
          <a:xfrm>
            <a:off x="113665" y="3456000"/>
            <a:ext cx="3691255" cy="1173480"/>
          </a:xfrm>
          <a:prstGeom prst="rect">
            <a:avLst/>
          </a:prstGeom>
          <a:gradFill>
            <a:gsLst>
              <a:gs pos="100000">
                <a:srgbClr val="FBFB11"/>
              </a:gs>
              <a:gs pos="100000">
                <a:srgbClr val="838309"/>
              </a:gs>
            </a:gsLst>
            <a:lin ang="5400000" scaled="0"/>
          </a:gradFill>
          <a:ln>
            <a:solidFill>
              <a:srgbClr val="FF0000"/>
            </a:solidFill>
          </a:ln>
        </p:spPr>
        <p:txBody>
          <a:bodyPr wrap="square" rtlCol="0" anchor="t">
            <a:spAutoFit/>
          </a:bodyPr>
          <a:lstStyle/>
          <a:p>
            <a:pPr>
              <a:lnSpc>
                <a:spcPct val="110000"/>
              </a:lnSpc>
            </a:pPr>
            <a:r>
              <a:rPr lang="en-US" altLang="zh-CN" sz="3200" b="1">
                <a:solidFill>
                  <a:schemeClr val="tx1"/>
                </a:solidFill>
                <a:latin typeface="+mn-ea"/>
              </a:rPr>
              <a:t>(1)</a:t>
            </a:r>
            <a:r>
              <a:rPr lang="zh-CN" altLang="en-US" sz="3200" b="1">
                <a:solidFill>
                  <a:schemeClr val="tx1"/>
                </a:solidFill>
              </a:rPr>
              <a:t>说明伊塞克湖冬季</a:t>
            </a:r>
            <a:r>
              <a:rPr lang="zh-CN" altLang="en-US" sz="3200" b="1">
                <a:solidFill>
                  <a:srgbClr val="FF0000"/>
                </a:solidFill>
              </a:rPr>
              <a:t>不易结冻</a:t>
            </a:r>
            <a:r>
              <a:rPr lang="zh-CN" altLang="en-US" sz="3200" b="1">
                <a:solidFill>
                  <a:schemeClr val="tx1"/>
                </a:solidFill>
              </a:rPr>
              <a:t>的原因。</a:t>
            </a:r>
          </a:p>
        </p:txBody>
      </p:sp>
      <p:sp>
        <p:nvSpPr>
          <p:cNvPr id="9" name="文本框 8"/>
          <p:cNvSpPr txBox="1"/>
          <p:nvPr/>
        </p:nvSpPr>
        <p:spPr>
          <a:xfrm>
            <a:off x="113665" y="4732655"/>
            <a:ext cx="6155055" cy="1770380"/>
          </a:xfrm>
          <a:prstGeom prst="rect">
            <a:avLst/>
          </a:prstGeom>
          <a:solidFill>
            <a:schemeClr val="bg1"/>
          </a:solidFill>
          <a:ln>
            <a:solidFill>
              <a:schemeClr val="tx1">
                <a:lumMod val="95000"/>
                <a:lumOff val="5000"/>
              </a:schemeClr>
            </a:solidFill>
          </a:ln>
        </p:spPr>
        <p:txBody>
          <a:bodyPr wrap="square" rtlCol="0" anchor="t">
            <a:spAutoFit/>
          </a:bodyPr>
          <a:lstStyle/>
          <a:p>
            <a:pPr>
              <a:lnSpc>
                <a:spcPct val="130000"/>
              </a:lnSpc>
            </a:pPr>
            <a:r>
              <a:rPr lang="zh-CN" altLang="en-US" sz="2800" b="1" dirty="0">
                <a:solidFill>
                  <a:srgbClr val="FF0000"/>
                </a:solidFill>
                <a:latin typeface="楷体" panose="02010609060101010101" charset="-122"/>
                <a:ea typeface="楷体" panose="02010609060101010101" charset="-122"/>
              </a:rPr>
              <a:t>①湖泊水量大，冬季湖水降温慢</a:t>
            </a:r>
            <a:r>
              <a:rPr lang="zh-CN" altLang="en-US" sz="2800" dirty="0">
                <a:solidFill>
                  <a:srgbClr val="FF0000"/>
                </a:solidFill>
                <a:latin typeface="楷体" panose="02010609060101010101" charset="-122"/>
                <a:ea typeface="楷体" panose="02010609060101010101" charset="-122"/>
              </a:rPr>
              <a:t>；</a:t>
            </a:r>
          </a:p>
          <a:p>
            <a:pPr>
              <a:lnSpc>
                <a:spcPct val="130000"/>
              </a:lnSpc>
            </a:pPr>
            <a:r>
              <a:rPr lang="zh-CN" altLang="en-US" sz="2800" b="1" dirty="0">
                <a:solidFill>
                  <a:srgbClr val="FF0000"/>
                </a:solidFill>
                <a:latin typeface="楷体" panose="02010609060101010101" charset="-122"/>
                <a:ea typeface="楷体" panose="02010609060101010101" charset="-122"/>
              </a:rPr>
              <a:t>②地处高山盆地中，冷空气难以入侵</a:t>
            </a:r>
            <a:r>
              <a:rPr lang="zh-CN" altLang="en-US" sz="2800" dirty="0">
                <a:solidFill>
                  <a:srgbClr val="FF0000"/>
                </a:solidFill>
                <a:latin typeface="楷体" panose="02010609060101010101" charset="-122"/>
                <a:ea typeface="楷体" panose="02010609060101010101" charset="-122"/>
              </a:rPr>
              <a:t>；</a:t>
            </a:r>
          </a:p>
          <a:p>
            <a:pPr>
              <a:lnSpc>
                <a:spcPct val="130000"/>
              </a:lnSpc>
            </a:pPr>
            <a:r>
              <a:rPr lang="zh-CN" altLang="en-US" sz="2800" b="1" dirty="0">
                <a:solidFill>
                  <a:srgbClr val="FF0000"/>
                </a:solidFill>
                <a:latin typeface="楷体" panose="02010609060101010101" charset="-122"/>
                <a:ea typeface="楷体" panose="02010609060101010101" charset="-122"/>
              </a:rPr>
              <a:t>③内陆咸水湖，盐度较高，不易封冻</a:t>
            </a:r>
            <a:r>
              <a:rPr lang="zh-CN" altLang="en-US" sz="2800" dirty="0">
                <a:solidFill>
                  <a:srgbClr val="FF0000"/>
                </a:solidFill>
                <a:latin typeface="楷体" panose="02010609060101010101" charset="-122"/>
                <a:ea typeface="楷体" panose="02010609060101010101" charset="-122"/>
              </a:rPr>
              <a:t>。</a:t>
            </a:r>
          </a:p>
        </p:txBody>
      </p:sp>
      <p:sp>
        <p:nvSpPr>
          <p:cNvPr id="2" name="文本框 1"/>
          <p:cNvSpPr txBox="1"/>
          <p:nvPr/>
        </p:nvSpPr>
        <p:spPr>
          <a:xfrm>
            <a:off x="6681383" y="3782291"/>
            <a:ext cx="2036618"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000" b="1" dirty="0"/>
              <a:t>海水和湖水盐度是一个道理，盐分高，密度就高，就越不容易结冰，水在冰点就是</a:t>
            </a:r>
            <a:r>
              <a:rPr lang="en-US" altLang="zh-CN" sz="2000" b="1" dirty="0"/>
              <a:t>0</a:t>
            </a:r>
            <a:r>
              <a:rPr lang="zh-CN" altLang="en-US" sz="2000" b="1" dirty="0"/>
              <a:t>摄氏度，还要保证水的流动性不大才能结冰，也就是相对不运动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0" y="0"/>
            <a:ext cx="9129395" cy="3192145"/>
          </a:xfrm>
          <a:prstGeom prst="rect">
            <a:avLst/>
          </a:prstGeom>
          <a:noFill/>
          <a:ln w="22225">
            <a:solidFill>
              <a:schemeClr val="tx1"/>
            </a:solidFill>
          </a:ln>
        </p:spPr>
        <p:txBody>
          <a:bodyPr wrap="square" rtlCol="0" anchor="t">
            <a:spAutoFit/>
          </a:bodyPr>
          <a:lstStyle/>
          <a:p>
            <a:pPr>
              <a:lnSpc>
                <a:spcPct val="120000"/>
              </a:lnSpc>
            </a:pPr>
            <a:r>
              <a:rPr lang="zh-CN" altLang="en-US" sz="2800" b="1">
                <a:solidFill>
                  <a:srgbClr val="FF0000"/>
                </a:solidFill>
              </a:rPr>
              <a:t>【例 题】</a:t>
            </a:r>
            <a:r>
              <a:rPr lang="zh-CN" altLang="en-US" sz="2800" b="1"/>
              <a:t>素有“中亚明珠”之称的伊塞克湖，湖水终年不冻，</a:t>
            </a:r>
            <a:r>
              <a:rPr lang="zh-CN" altLang="en-US" sz="2800" b="1">
                <a:sym typeface="+mn-ea"/>
              </a:rPr>
              <a:t>海拔1608米，</a:t>
            </a:r>
            <a:r>
              <a:rPr lang="zh-CN" altLang="en-US" sz="2800" b="1"/>
              <a:t>周围为天山雪峰所围，面积63</a:t>
            </a:r>
            <a:r>
              <a:rPr lang="en-US" altLang="zh-CN" sz="2800" b="1"/>
              <a:t>32km²</a:t>
            </a:r>
            <a:r>
              <a:rPr lang="zh-CN" altLang="en-US" sz="2800" b="1"/>
              <a:t>，平均水深278米，有多条小河汇入该湖，但无一条流出。</a:t>
            </a:r>
          </a:p>
          <a:p>
            <a:pPr>
              <a:lnSpc>
                <a:spcPct val="120000"/>
              </a:lnSpc>
            </a:pPr>
            <a:r>
              <a:rPr lang="zh-CN" altLang="en-US" sz="2800" b="1"/>
              <a:t>    游客在夏季有时能看到“湖中心晴空万里，湖岸四周的高山浓云密布，犹如一块巨大的碧蓝宝石镶嵌在灰色的幕布上”的气象奇观。</a:t>
            </a:r>
          </a:p>
        </p:txBody>
      </p:sp>
      <p:pic>
        <p:nvPicPr>
          <p:cNvPr id="6" name="图片 5" descr="f11f3a292df5e0fe1604bcfa556034a85edf7228"/>
          <p:cNvPicPr>
            <a:picLocks noChangeAspect="1"/>
          </p:cNvPicPr>
          <p:nvPr/>
        </p:nvPicPr>
        <p:blipFill>
          <a:blip r:embed="rId2"/>
          <a:srcRect r="1350" b="12774"/>
          <a:stretch>
            <a:fillRect/>
          </a:stretch>
        </p:blipFill>
        <p:spPr>
          <a:xfrm>
            <a:off x="3804285" y="3234055"/>
            <a:ext cx="5326380" cy="3589020"/>
          </a:xfrm>
          <a:prstGeom prst="rect">
            <a:avLst/>
          </a:prstGeom>
        </p:spPr>
      </p:pic>
      <p:sp>
        <p:nvSpPr>
          <p:cNvPr id="10" name="文本框 9"/>
          <p:cNvSpPr txBox="1"/>
          <p:nvPr/>
        </p:nvSpPr>
        <p:spPr>
          <a:xfrm>
            <a:off x="156845" y="3630295"/>
            <a:ext cx="3498850" cy="2797175"/>
          </a:xfrm>
          <a:prstGeom prst="rect">
            <a:avLst/>
          </a:prstGeom>
          <a:gradFill>
            <a:gsLst>
              <a:gs pos="100000">
                <a:srgbClr val="FBFB11"/>
              </a:gs>
              <a:gs pos="100000">
                <a:srgbClr val="838309"/>
              </a:gs>
            </a:gsLst>
            <a:lin ang="5400000" scaled="0"/>
          </a:gradFill>
          <a:ln>
            <a:solidFill>
              <a:srgbClr val="FF0000"/>
            </a:solidFill>
          </a:ln>
        </p:spPr>
        <p:txBody>
          <a:bodyPr wrap="square" rtlCol="0" anchor="t">
            <a:spAutoFit/>
          </a:bodyPr>
          <a:lstStyle/>
          <a:p>
            <a:pPr>
              <a:lnSpc>
                <a:spcPct val="110000"/>
              </a:lnSpc>
            </a:pPr>
            <a:r>
              <a:rPr lang="zh-CN" altLang="en-US" sz="3200" b="1">
                <a:sym typeface="+mn-ea"/>
              </a:rPr>
              <a:t>（2）解释伊塞克湖夏季“湖中心晴空万里，湖岸四周高山浓云密布”的成因。</a:t>
            </a:r>
            <a:endParaRPr lang="zh-CN" altLang="en-US" sz="3200" b="1">
              <a:solidFill>
                <a:schemeClr val="tx1"/>
              </a:solidFill>
              <a:sym typeface="+mn-ea"/>
            </a:endParaRPr>
          </a:p>
        </p:txBody>
      </p:sp>
      <p:pic>
        <p:nvPicPr>
          <p:cNvPr id="2" name="图片 1" descr="6f6a8104-c25f-41bc-9377-21e28d527274_630_副本"/>
          <p:cNvPicPr>
            <a:picLocks noChangeAspect="1"/>
          </p:cNvPicPr>
          <p:nvPr/>
        </p:nvPicPr>
        <p:blipFill>
          <a:blip r:embed="rId3"/>
          <a:stretch>
            <a:fillRect/>
          </a:stretch>
        </p:blipFill>
        <p:spPr>
          <a:xfrm>
            <a:off x="3780155" y="3234055"/>
            <a:ext cx="5350510" cy="3589655"/>
          </a:xfrm>
          <a:prstGeom prst="rect">
            <a:avLst/>
          </a:prstGeom>
        </p:spPr>
      </p:pic>
      <p:pic>
        <p:nvPicPr>
          <p:cNvPr id="3" name="图片 2" descr="timg_副本"/>
          <p:cNvPicPr>
            <a:picLocks noChangeAspect="1"/>
          </p:cNvPicPr>
          <p:nvPr/>
        </p:nvPicPr>
        <p:blipFill>
          <a:blip r:embed="rId4"/>
          <a:stretch>
            <a:fillRect/>
          </a:stretch>
        </p:blipFill>
        <p:spPr>
          <a:xfrm>
            <a:off x="3780155" y="3234055"/>
            <a:ext cx="5350510" cy="3588385"/>
          </a:xfrm>
          <a:prstGeom prst="rect">
            <a:avLst/>
          </a:prstGeom>
        </p:spPr>
      </p:pic>
      <p:sp>
        <p:nvSpPr>
          <p:cNvPr id="9" name="文本框 8"/>
          <p:cNvSpPr txBox="1"/>
          <p:nvPr/>
        </p:nvSpPr>
        <p:spPr>
          <a:xfrm>
            <a:off x="3780790" y="3433445"/>
            <a:ext cx="5349240" cy="3190875"/>
          </a:xfrm>
          <a:prstGeom prst="rect">
            <a:avLst/>
          </a:prstGeom>
          <a:solidFill>
            <a:schemeClr val="bg1"/>
          </a:solidFill>
          <a:ln>
            <a:solidFill>
              <a:schemeClr val="tx1">
                <a:lumMod val="95000"/>
                <a:lumOff val="5000"/>
              </a:schemeClr>
            </a:solidFill>
          </a:ln>
        </p:spPr>
        <p:txBody>
          <a:bodyPr wrap="square" rtlCol="0" anchor="t">
            <a:spAutoFit/>
          </a:bodyPr>
          <a:lstStyle/>
          <a:p>
            <a:pPr>
              <a:lnSpc>
                <a:spcPct val="10000"/>
              </a:lnSpc>
            </a:pPr>
            <a:endParaRPr lang="en-US" altLang="zh-CN" sz="2800" b="1">
              <a:solidFill>
                <a:srgbClr val="FF0000"/>
              </a:solidFill>
              <a:latin typeface="楷体" panose="02010609060101010101" charset="-122"/>
              <a:ea typeface="楷体" panose="02010609060101010101" charset="-122"/>
            </a:endParaRPr>
          </a:p>
          <a:p>
            <a:pPr>
              <a:lnSpc>
                <a:spcPct val="130000"/>
              </a:lnSpc>
            </a:pPr>
            <a:r>
              <a:rPr lang="en-US" altLang="zh-CN" sz="2800" b="1">
                <a:solidFill>
                  <a:srgbClr val="FF0000"/>
                </a:solidFill>
                <a:latin typeface="楷体" panose="02010609060101010101" charset="-122"/>
                <a:ea typeface="楷体" panose="02010609060101010101" charset="-122"/>
              </a:rPr>
              <a:t> </a:t>
            </a:r>
            <a:r>
              <a:rPr lang="zh-CN" altLang="en-US" sz="2800" b="1">
                <a:solidFill>
                  <a:srgbClr val="FF0000"/>
                </a:solidFill>
                <a:latin typeface="楷体" panose="02010609060101010101" charset="-122"/>
                <a:ea typeface="楷体" panose="02010609060101010101" charset="-122"/>
              </a:rPr>
              <a:t>①夏季湖泊气温低于湖岸陆地，在湖中心附近形成冷高压，湖中心气流下沉，为晴朗天气。</a:t>
            </a:r>
          </a:p>
          <a:p>
            <a:pPr>
              <a:lnSpc>
                <a:spcPct val="40000"/>
              </a:lnSpc>
            </a:pPr>
            <a:endParaRPr lang="zh-CN" altLang="en-US" sz="2800" b="1">
              <a:solidFill>
                <a:srgbClr val="FF0000"/>
              </a:solidFill>
              <a:latin typeface="楷体" panose="02010609060101010101" charset="-122"/>
              <a:ea typeface="楷体" panose="02010609060101010101" charset="-122"/>
            </a:endParaRPr>
          </a:p>
          <a:p>
            <a:pPr>
              <a:lnSpc>
                <a:spcPct val="130000"/>
              </a:lnSpc>
            </a:pPr>
            <a:r>
              <a:rPr lang="zh-CN" altLang="en-US" sz="2800" b="1">
                <a:solidFill>
                  <a:srgbClr val="FF0000"/>
                </a:solidFill>
                <a:latin typeface="楷体" panose="02010609060101010101" charset="-122"/>
                <a:ea typeface="楷体" panose="02010609060101010101" charset="-122"/>
              </a:rPr>
              <a:t> ②从湖中心吹往湖岸的湿润气流遇山地阻挡抬升成云致雨。</a:t>
            </a:r>
          </a:p>
          <a:p>
            <a:pPr>
              <a:lnSpc>
                <a:spcPct val="20000"/>
              </a:lnSpc>
            </a:pPr>
            <a:endParaRPr lang="zh-CN" altLang="en-US" sz="2800" b="1">
              <a:solidFill>
                <a:srgbClr val="FF0000"/>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d6ca7bcb0a46f21f99047b20fb246b600c33ae94"/>
          <p:cNvPicPr>
            <a:picLocks noChangeAspect="1"/>
          </p:cNvPicPr>
          <p:nvPr/>
        </p:nvPicPr>
        <p:blipFill>
          <a:blip r:embed="rId3"/>
          <a:stretch>
            <a:fillRect/>
          </a:stretch>
        </p:blipFill>
        <p:spPr>
          <a:xfrm>
            <a:off x="3930015" y="2999235"/>
            <a:ext cx="5009515" cy="3562985"/>
          </a:xfrm>
          <a:prstGeom prst="rect">
            <a:avLst/>
          </a:prstGeom>
          <a:ln>
            <a:solidFill>
              <a:schemeClr val="accent1"/>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79705" y="968375"/>
            <a:ext cx="310261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2000" b="1">
                <a:solidFill>
                  <a:schemeClr val="tx1"/>
                </a:solidFill>
                <a:effectLst/>
                <a:latin typeface="+mn-ea"/>
                <a:cs typeface="+mn-ea"/>
              </a:rPr>
              <a:t> </a:t>
            </a:r>
            <a:r>
              <a:rPr lang="en-US" altLang="zh-CN" sz="3200">
                <a:solidFill>
                  <a:schemeClr val="tx1"/>
                </a:solidFill>
                <a:effectLst/>
                <a:latin typeface="+mn-ea"/>
                <a:cs typeface="+mn-ea"/>
              </a:rPr>
              <a:t>1</a:t>
            </a:r>
            <a:r>
              <a:rPr lang="zh-CN" altLang="en-US" sz="2800">
                <a:solidFill>
                  <a:schemeClr val="tx1"/>
                </a:solidFill>
                <a:effectLst/>
                <a:latin typeface="+mn-ea"/>
                <a:cs typeface="+mn-ea"/>
              </a:rPr>
              <a:t>、</a:t>
            </a:r>
            <a:r>
              <a:rPr lang="zh-CN" altLang="en-US" sz="3200">
                <a:solidFill>
                  <a:schemeClr val="tx1"/>
                </a:solidFill>
                <a:effectLst/>
                <a:latin typeface="+mn-ea"/>
                <a:cs typeface="+mn-ea"/>
              </a:rPr>
              <a:t>人口与城市</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6" name="文本框 5"/>
          <p:cNvSpPr txBox="1"/>
          <p:nvPr/>
        </p:nvSpPr>
        <p:spPr>
          <a:xfrm>
            <a:off x="179705" y="1727835"/>
            <a:ext cx="8760460" cy="112458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altLang="zh-CN" sz="2800">
                <a:latin typeface="+mn-ea"/>
                <a:cs typeface="+mn-ea"/>
              </a:rPr>
              <a:t>  </a:t>
            </a:r>
            <a:r>
              <a:rPr lang="zh-CN" sz="2800">
                <a:latin typeface="+mn-ea"/>
                <a:cs typeface="+mn-ea"/>
              </a:rPr>
              <a:t>中亚</a:t>
            </a:r>
            <a:r>
              <a:rPr lang="zh-CN" sz="2800">
                <a:solidFill>
                  <a:srgbClr val="FF0000"/>
                </a:solidFill>
                <a:latin typeface="+mn-ea"/>
                <a:cs typeface="+mn-ea"/>
              </a:rPr>
              <a:t>地广人稀</a:t>
            </a:r>
            <a:r>
              <a:rPr lang="zh-CN" sz="2400">
                <a:latin typeface="+mn-ea"/>
                <a:cs typeface="+mn-ea"/>
              </a:rPr>
              <a:t>，</a:t>
            </a:r>
            <a:r>
              <a:rPr lang="zh-CN" sz="2800">
                <a:latin typeface="+mn-ea"/>
                <a:cs typeface="+mn-ea"/>
              </a:rPr>
              <a:t>总人口约</a:t>
            </a:r>
            <a:r>
              <a:rPr lang="en-US" altLang="zh-CN" sz="2800">
                <a:latin typeface="+mn-ea"/>
                <a:cs typeface="+mn-ea"/>
              </a:rPr>
              <a:t>6800</a:t>
            </a:r>
            <a:r>
              <a:rPr lang="zh-CN" altLang="en-US" sz="2800">
                <a:latin typeface="+mn-ea"/>
                <a:cs typeface="+mn-ea"/>
              </a:rPr>
              <a:t>万</a:t>
            </a:r>
            <a:r>
              <a:rPr lang="zh-CN" altLang="en-US" sz="2400">
                <a:latin typeface="+mn-ea"/>
                <a:cs typeface="+mn-ea"/>
              </a:rPr>
              <a:t>，</a:t>
            </a:r>
            <a:r>
              <a:rPr lang="zh-CN" altLang="en-US" sz="2800">
                <a:latin typeface="+mn-ea"/>
                <a:cs typeface="+mn-ea"/>
              </a:rPr>
              <a:t>多</a:t>
            </a:r>
            <a:r>
              <a:rPr lang="zh-CN" altLang="en-US" sz="2800">
                <a:solidFill>
                  <a:srgbClr val="FF0000"/>
                </a:solidFill>
                <a:latin typeface="+mn-ea"/>
                <a:cs typeface="+mn-ea"/>
              </a:rPr>
              <a:t>分布于绿洲</a:t>
            </a:r>
            <a:r>
              <a:rPr lang="zh-CN" altLang="en-US" sz="2400">
                <a:solidFill>
                  <a:srgbClr val="FF0000"/>
                </a:solidFill>
                <a:latin typeface="+mn-ea"/>
                <a:cs typeface="+mn-ea"/>
              </a:rPr>
              <a:t>、</a:t>
            </a:r>
            <a:r>
              <a:rPr lang="zh-CN" altLang="en-US" sz="2800">
                <a:solidFill>
                  <a:srgbClr val="FF0000"/>
                </a:solidFill>
                <a:latin typeface="+mn-ea"/>
                <a:cs typeface="+mn-ea"/>
              </a:rPr>
              <a:t>河流沿岸、山麓</a:t>
            </a:r>
            <a:r>
              <a:rPr lang="zh-CN" altLang="en-US" sz="2800">
                <a:latin typeface="+mn-ea"/>
                <a:cs typeface="+mn-ea"/>
              </a:rPr>
              <a:t>。白色人种，多</a:t>
            </a:r>
            <a:r>
              <a:rPr lang="zh-CN" altLang="en-US" sz="2800">
                <a:solidFill>
                  <a:srgbClr val="FF0000"/>
                </a:solidFill>
                <a:latin typeface="+mn-ea"/>
                <a:cs typeface="+mn-ea"/>
              </a:rPr>
              <a:t>信仰伊斯兰教</a:t>
            </a:r>
            <a:r>
              <a:rPr lang="zh-CN" altLang="en-US" sz="2400">
                <a:solidFill>
                  <a:srgbClr val="0221DE"/>
                </a:solidFill>
                <a:latin typeface="+mn-ea"/>
                <a:cs typeface="+mn-ea"/>
              </a:rPr>
              <a:t>（逊尼派）</a:t>
            </a:r>
            <a:r>
              <a:rPr lang="zh-CN" altLang="en-US" sz="2400">
                <a:latin typeface="+mn-ea"/>
                <a:cs typeface="+mn-ea"/>
              </a:rPr>
              <a:t>。</a:t>
            </a:r>
            <a:endParaRPr lang="zh-CN" altLang="en-US" sz="2400">
              <a:solidFill>
                <a:srgbClr val="FF0000"/>
              </a:solidFill>
              <a:latin typeface="+mn-ea"/>
              <a:cs typeface="+mn-ea"/>
            </a:endParaRPr>
          </a:p>
        </p:txBody>
      </p:sp>
      <p:sp>
        <p:nvSpPr>
          <p:cNvPr id="4" name="文本框 3"/>
          <p:cNvSpPr txBox="1"/>
          <p:nvPr/>
        </p:nvSpPr>
        <p:spPr>
          <a:xfrm>
            <a:off x="180000" y="3024000"/>
            <a:ext cx="1970405" cy="565150"/>
          </a:xfrm>
          <a:prstGeom prst="rect">
            <a:avLst/>
          </a:prstGeom>
          <a:solidFill>
            <a:schemeClr val="accent2">
              <a:lumMod val="40000"/>
              <a:lumOff val="60000"/>
            </a:schemeClr>
          </a:solidFill>
          <a:ln>
            <a:solidFill>
              <a:schemeClr val="tx1">
                <a:lumMod val="95000"/>
                <a:lumOff val="5000"/>
              </a:schemeClr>
            </a:solidFill>
          </a:ln>
          <a:effectLst>
            <a:outerShdw blurRad="25400" algn="ctr" rotWithShape="0">
              <a:prstClr val="black">
                <a:alpha val="40000"/>
              </a:prstClr>
            </a:outerShdw>
          </a:effectLst>
        </p:spPr>
        <p:txBody>
          <a:bodyPr wrap="none" rtlCol="0">
            <a:spAutoFit/>
          </a:bodyPr>
          <a:lstStyle/>
          <a:p>
            <a:pPr>
              <a:lnSpc>
                <a:spcPct val="110000"/>
              </a:lnSpc>
            </a:pPr>
            <a:r>
              <a:rPr lang="zh-CN" altLang="en-US" sz="2800" b="1">
                <a:solidFill>
                  <a:srgbClr val="0221DE"/>
                </a:solidFill>
              </a:rPr>
              <a:t>主要城市：</a:t>
            </a:r>
          </a:p>
        </p:txBody>
      </p:sp>
      <p:sp>
        <p:nvSpPr>
          <p:cNvPr id="5" name="文本框 4"/>
          <p:cNvSpPr txBox="1"/>
          <p:nvPr/>
        </p:nvSpPr>
        <p:spPr>
          <a:xfrm>
            <a:off x="180000" y="3672000"/>
            <a:ext cx="3607435" cy="288988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30000"/>
              </a:lnSpc>
            </a:pPr>
            <a:r>
              <a:rPr lang="zh-CN" altLang="en-US" sz="2800" b="1" dirty="0">
                <a:solidFill>
                  <a:srgbClr val="FF0000"/>
                </a:solidFill>
                <a:latin typeface="楷体" panose="02010609060101010101" charset="-122"/>
                <a:ea typeface="楷体" panose="02010609060101010101" charset="-122"/>
              </a:rPr>
              <a:t>阿斯塔纳</a:t>
            </a:r>
            <a:r>
              <a:rPr lang="zh-CN" altLang="en-US" sz="2400" dirty="0">
                <a:solidFill>
                  <a:srgbClr val="0221DE"/>
                </a:solidFill>
                <a:latin typeface="楷体" panose="02010609060101010101" charset="-122"/>
                <a:ea typeface="楷体" panose="02010609060101010101" charset="-122"/>
              </a:rPr>
              <a:t>（哈首都）</a:t>
            </a:r>
            <a:endParaRPr lang="zh-CN" altLang="en-US" sz="2800" dirty="0">
              <a:latin typeface="楷体" panose="02010609060101010101" charset="-122"/>
              <a:ea typeface="楷体" panose="02010609060101010101" charset="-122"/>
            </a:endParaRPr>
          </a:p>
          <a:p>
            <a:pPr>
              <a:lnSpc>
                <a:spcPct val="130000"/>
              </a:lnSpc>
            </a:pPr>
            <a:r>
              <a:rPr lang="zh-CN" altLang="en-US" sz="2800" b="1" dirty="0">
                <a:solidFill>
                  <a:srgbClr val="FF0000"/>
                </a:solidFill>
                <a:latin typeface="楷体" panose="02010609060101010101" charset="-122"/>
                <a:ea typeface="楷体" panose="02010609060101010101" charset="-122"/>
              </a:rPr>
              <a:t>阿拉木图</a:t>
            </a:r>
            <a:r>
              <a:rPr lang="zh-CN" altLang="en-US" sz="2400" dirty="0">
                <a:solidFill>
                  <a:srgbClr val="0221DE"/>
                </a:solidFill>
                <a:latin typeface="楷体" panose="02010609060101010101" charset="-122"/>
                <a:ea typeface="楷体" panose="02010609060101010101" charset="-122"/>
              </a:rPr>
              <a:t>（哈最大城市）</a:t>
            </a:r>
          </a:p>
          <a:p>
            <a:pPr>
              <a:lnSpc>
                <a:spcPct val="130000"/>
              </a:lnSpc>
            </a:pPr>
            <a:r>
              <a:rPr lang="zh-CN" altLang="en-US" sz="2800" b="1" dirty="0">
                <a:solidFill>
                  <a:srgbClr val="FF0000"/>
                </a:solidFill>
                <a:latin typeface="楷体" panose="02010609060101010101" charset="-122"/>
                <a:ea typeface="楷体" panose="02010609060101010101" charset="-122"/>
              </a:rPr>
              <a:t>塔什干</a:t>
            </a:r>
            <a:r>
              <a:rPr lang="zh-CN" altLang="en-US" sz="2400" dirty="0">
                <a:solidFill>
                  <a:srgbClr val="0221DE"/>
                </a:solidFill>
                <a:latin typeface="楷体" panose="02010609060101010101" charset="-122"/>
                <a:ea typeface="楷体" panose="02010609060101010101" charset="-122"/>
              </a:rPr>
              <a:t>（中亚最大城市）</a:t>
            </a:r>
            <a:endParaRPr lang="zh-CN" altLang="en-US" sz="2400" dirty="0">
              <a:latin typeface="楷体" panose="02010609060101010101" charset="-122"/>
              <a:ea typeface="楷体" panose="02010609060101010101" charset="-122"/>
            </a:endParaRPr>
          </a:p>
          <a:p>
            <a:pPr>
              <a:lnSpc>
                <a:spcPct val="130000"/>
              </a:lnSpc>
            </a:pPr>
            <a:r>
              <a:rPr lang="zh-CN" altLang="en-US" sz="2800" b="1" dirty="0">
                <a:solidFill>
                  <a:srgbClr val="FF0000"/>
                </a:solidFill>
                <a:latin typeface="楷体" panose="02010609060101010101" charset="-122"/>
                <a:ea typeface="楷体" panose="02010609060101010101" charset="-122"/>
              </a:rPr>
              <a:t>撒马尔罕</a:t>
            </a:r>
            <a:r>
              <a:rPr lang="zh-CN" altLang="en-US" sz="2000" dirty="0">
                <a:solidFill>
                  <a:srgbClr val="0221DE"/>
                </a:solidFill>
                <a:latin typeface="楷体" panose="02010609060101010101" charset="-122"/>
                <a:ea typeface="楷体" panose="02010609060101010101" charset="-122"/>
              </a:rPr>
              <a:t>（历史文化名城）</a:t>
            </a:r>
          </a:p>
          <a:p>
            <a:pPr>
              <a:lnSpc>
                <a:spcPct val="130000"/>
              </a:lnSpc>
            </a:pPr>
            <a:r>
              <a:rPr lang="zh-CN" altLang="en-US" sz="2800" dirty="0">
                <a:solidFill>
                  <a:schemeClr val="tx1"/>
                </a:solidFill>
                <a:latin typeface="楷体" panose="02010609060101010101" charset="-122"/>
                <a:ea typeface="楷体" panose="02010609060101010101" charset="-122"/>
                <a:sym typeface="+mn-ea"/>
              </a:rPr>
              <a:t>杜尚别、阿什哈巴德</a:t>
            </a:r>
          </a:p>
        </p:txBody>
      </p:sp>
      <p:sp>
        <p:nvSpPr>
          <p:cNvPr id="3" name="椭圆 2"/>
          <p:cNvSpPr/>
          <p:nvPr/>
        </p:nvSpPr>
        <p:spPr>
          <a:xfrm>
            <a:off x="5888182" y="5846617"/>
            <a:ext cx="83127" cy="138545"/>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9" name="文本框 8"/>
          <p:cNvSpPr txBox="1"/>
          <p:nvPr/>
        </p:nvSpPr>
        <p:spPr>
          <a:xfrm>
            <a:off x="3135613" y="3878580"/>
            <a:ext cx="2431431"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b="1" dirty="0" smtClean="0"/>
              <a:t>2019</a:t>
            </a:r>
            <a:r>
              <a:rPr lang="zh-CN" altLang="en-US" b="1" dirty="0" smtClean="0"/>
              <a:t>更名：努尔苏丹</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2"/>
          <p:cNvPicPr>
            <a:picLocks noChangeAspect="1"/>
          </p:cNvPicPr>
          <p:nvPr/>
        </p:nvPicPr>
        <p:blipFill>
          <a:blip r:embed="rId2"/>
          <a:stretch>
            <a:fillRect/>
          </a:stretch>
        </p:blipFill>
        <p:spPr>
          <a:xfrm>
            <a:off x="467995" y="2545080"/>
            <a:ext cx="2971165" cy="1986915"/>
          </a:xfrm>
          <a:prstGeom prst="rect">
            <a:avLst/>
          </a:prstGeom>
          <a:ln>
            <a:solidFill>
              <a:schemeClr val="accent1"/>
            </a:solidFill>
          </a:ln>
        </p:spPr>
      </p:pic>
      <p:pic>
        <p:nvPicPr>
          <p:cNvPr id="16" name="图片 15" descr="图片1"/>
          <p:cNvPicPr>
            <a:picLocks noChangeAspect="1"/>
          </p:cNvPicPr>
          <p:nvPr/>
        </p:nvPicPr>
        <p:blipFill>
          <a:blip r:embed="rId3"/>
          <a:stretch>
            <a:fillRect/>
          </a:stretch>
        </p:blipFill>
        <p:spPr>
          <a:xfrm>
            <a:off x="467995" y="4532630"/>
            <a:ext cx="2970530" cy="2065020"/>
          </a:xfrm>
          <a:prstGeom prst="rect">
            <a:avLst/>
          </a:prstGeom>
          <a:ln>
            <a:solidFill>
              <a:schemeClr val="accent1"/>
            </a:solidFill>
          </a:ln>
        </p:spPr>
      </p:pic>
      <p:pic>
        <p:nvPicPr>
          <p:cNvPr id="14" name="图片 13" descr="中亚农业02"/>
          <p:cNvPicPr>
            <a:picLocks noChangeAspect="1"/>
          </p:cNvPicPr>
          <p:nvPr/>
        </p:nvPicPr>
        <p:blipFill>
          <a:blip r:embed="rId4"/>
          <a:srcRect l="1879" r="1879" b="2713"/>
          <a:stretch>
            <a:fillRect/>
          </a:stretch>
        </p:blipFill>
        <p:spPr>
          <a:xfrm>
            <a:off x="3927475" y="2020455"/>
            <a:ext cx="5012055" cy="4076700"/>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79705" y="968375"/>
            <a:ext cx="528066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a:solidFill>
                  <a:schemeClr val="tx1"/>
                </a:solidFill>
                <a:effectLst/>
                <a:latin typeface="+mn-ea"/>
                <a:cs typeface="+mn-ea"/>
              </a:rPr>
              <a:t>、</a:t>
            </a:r>
            <a:r>
              <a:rPr lang="zh-CN" altLang="en-US" sz="3200">
                <a:solidFill>
                  <a:schemeClr val="tx1"/>
                </a:solidFill>
                <a:effectLst/>
                <a:latin typeface="+mn-ea"/>
                <a:cs typeface="+mn-ea"/>
              </a:rPr>
              <a:t>畜牧业和绿洲灌溉农业</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4" name="文本框 3"/>
          <p:cNvSpPr txBox="1"/>
          <p:nvPr/>
        </p:nvSpPr>
        <p:spPr>
          <a:xfrm>
            <a:off x="360003" y="1876425"/>
            <a:ext cx="2509520" cy="565150"/>
          </a:xfrm>
          <a:prstGeom prst="rect">
            <a:avLst/>
          </a:prstGeom>
          <a:solidFill>
            <a:schemeClr val="accent2">
              <a:lumMod val="20000"/>
              <a:lumOff val="80000"/>
            </a:schemeClr>
          </a:solidFill>
          <a:ln>
            <a:solidFill>
              <a:schemeClr val="accent1"/>
            </a:solidFill>
          </a:ln>
          <a:effectLst>
            <a:outerShdw blurRad="25400" algn="ctr" rotWithShape="0">
              <a:prstClr val="black">
                <a:alpha val="40000"/>
              </a:prstClr>
            </a:outerShdw>
          </a:effectLst>
        </p:spPr>
        <p:txBody>
          <a:bodyPr wrap="none" rtlCol="0">
            <a:spAutoFit/>
          </a:bodyPr>
          <a:lstStyle/>
          <a:p>
            <a:pPr algn="l">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latin typeface="Calibri" panose="020F0502020204030204" charset="0"/>
              </a:rPr>
              <a:t>农业分布</a:t>
            </a:r>
            <a:r>
              <a:rPr lang="zh-CN" altLang="en-US" sz="2800" b="1"/>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746125" y="1817688"/>
            <a:ext cx="8469313"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dirty="0">
                <a:latin typeface="黑体" panose="02010609060101010101" pitchFamily="49" charset="-122"/>
                <a:ea typeface="黑体" panose="02010609060101010101" pitchFamily="49" charset="-122"/>
              </a:rPr>
              <a:t>分布：中部、南部</a:t>
            </a:r>
          </a:p>
          <a:p>
            <a:pPr eaLnBrk="1" hangingPunct="1">
              <a:spcBef>
                <a:spcPct val="0"/>
              </a:spcBef>
              <a:buFontTx/>
              <a:buNone/>
            </a:pPr>
            <a:r>
              <a:rPr lang="zh-CN" altLang="en-US" sz="2800" b="1" dirty="0">
                <a:latin typeface="黑体" panose="02010609060101010101" pitchFamily="49" charset="-122"/>
                <a:ea typeface="黑体" panose="02010609060101010101" pitchFamily="49" charset="-122"/>
              </a:rPr>
              <a:t>有利条件：牧场广阔（中亚植被以草原荒漠为主）</a:t>
            </a:r>
          </a:p>
          <a:p>
            <a:pPr eaLnBrk="1" hangingPunct="1">
              <a:spcBef>
                <a:spcPct val="0"/>
              </a:spcBef>
              <a:buFontTx/>
              <a:buNone/>
            </a:pPr>
            <a:r>
              <a:rPr lang="zh-CN" altLang="en-US" sz="2800" b="1" dirty="0">
                <a:latin typeface="黑体" panose="02010609060101010101" pitchFamily="49" charset="-122"/>
                <a:ea typeface="黑体" panose="02010609060101010101" pitchFamily="49" charset="-122"/>
              </a:rPr>
              <a:t>以养羊业为主：细毛羊，羔皮羊</a:t>
            </a:r>
          </a:p>
        </p:txBody>
      </p:sp>
      <p:sp>
        <p:nvSpPr>
          <p:cNvPr id="26628" name="Text Box 3"/>
          <p:cNvSpPr txBox="1">
            <a:spLocks noChangeArrowheads="1"/>
          </p:cNvSpPr>
          <p:nvPr/>
        </p:nvSpPr>
        <p:spPr bwMode="auto">
          <a:xfrm>
            <a:off x="214313" y="1384300"/>
            <a:ext cx="31686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dirty="0" smtClean="0">
                <a:solidFill>
                  <a:srgbClr val="FF0000"/>
                </a:solidFill>
                <a:latin typeface="黑体" panose="02010609060101010101" pitchFamily="49" charset="-122"/>
                <a:ea typeface="黑体" panose="02010609060101010101" pitchFamily="49" charset="-122"/>
              </a:rPr>
              <a:t>畜牧业</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5" name="Text Box 4"/>
          <p:cNvSpPr txBox="1">
            <a:spLocks noChangeArrowheads="1"/>
          </p:cNvSpPr>
          <p:nvPr/>
        </p:nvSpPr>
        <p:spPr bwMode="auto">
          <a:xfrm>
            <a:off x="1689100" y="6315075"/>
            <a:ext cx="59547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黑体" panose="02010609060101010101" pitchFamily="49" charset="-122"/>
                <a:ea typeface="黑体" panose="02010609060101010101" pitchFamily="49" charset="-122"/>
              </a:rPr>
              <a:t>中亚发展农牧业的限制因素：水源</a:t>
            </a:r>
          </a:p>
        </p:txBody>
      </p:sp>
      <p:grpSp>
        <p:nvGrpSpPr>
          <p:cNvPr id="2" name="Group 5"/>
          <p:cNvGrpSpPr>
            <a:grpSpLocks/>
          </p:cNvGrpSpPr>
          <p:nvPr/>
        </p:nvGrpSpPr>
        <p:grpSpPr bwMode="auto">
          <a:xfrm>
            <a:off x="92076" y="3443462"/>
            <a:ext cx="9123362" cy="2824163"/>
            <a:chOff x="0" y="1344"/>
            <a:chExt cx="5747" cy="1779"/>
          </a:xfrm>
        </p:grpSpPr>
        <p:pic>
          <p:nvPicPr>
            <p:cNvPr id="26636" name="Picture 6"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7"/>
              <a:ext cx="2880" cy="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7" descr="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 y="1344"/>
              <a:ext cx="2858"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14"/>
          <p:cNvGrpSpPr>
            <a:grpSpLocks/>
          </p:cNvGrpSpPr>
          <p:nvPr/>
        </p:nvGrpSpPr>
        <p:grpSpPr bwMode="auto">
          <a:xfrm>
            <a:off x="214313" y="676624"/>
            <a:ext cx="8572500" cy="5391150"/>
            <a:chOff x="304800" y="463440"/>
            <a:chExt cx="8572500" cy="5899260"/>
          </a:xfrm>
        </p:grpSpPr>
        <p:pic>
          <p:nvPicPr>
            <p:cNvPr id="26632" name="Picture 4" descr="200811131640037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33400"/>
              <a:ext cx="48768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5" descr="200811261117157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2895600"/>
              <a:ext cx="47625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7"/>
            <p:cNvSpPr>
              <a:spLocks noChangeArrowheads="1"/>
            </p:cNvSpPr>
            <p:nvPr/>
          </p:nvSpPr>
          <p:spPr bwMode="auto">
            <a:xfrm>
              <a:off x="7234238" y="2886723"/>
              <a:ext cx="1600200" cy="6844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eaLnBrk="1" hangingPunct="1">
                <a:defRPr/>
              </a:pPr>
              <a:r>
                <a:rPr lang="zh-CN" altLang="en-US" sz="3600" b="1" dirty="0"/>
                <a:t>细毛羊</a:t>
              </a:r>
            </a:p>
          </p:txBody>
        </p:sp>
        <p:sp>
          <p:nvSpPr>
            <p:cNvPr id="19" name="Rectangle 9"/>
            <p:cNvSpPr>
              <a:spLocks noChangeArrowheads="1"/>
            </p:cNvSpPr>
            <p:nvPr/>
          </p:nvSpPr>
          <p:spPr bwMode="auto">
            <a:xfrm>
              <a:off x="304800" y="463440"/>
              <a:ext cx="1295400" cy="55587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eaLnBrk="1" hangingPunct="1">
                <a:defRPr/>
              </a:pPr>
              <a:r>
                <a:rPr lang="zh-CN" altLang="en-US" sz="2800" b="1" dirty="0"/>
                <a:t>羔皮羊</a:t>
              </a:r>
            </a:p>
          </p:txBody>
        </p:sp>
      </p:grpSp>
      <p:pic>
        <p:nvPicPr>
          <p:cNvPr id="14" name="图片 13" descr="中亚农业02"/>
          <p:cNvPicPr>
            <a:picLocks noChangeAspect="1"/>
          </p:cNvPicPr>
          <p:nvPr/>
        </p:nvPicPr>
        <p:blipFill>
          <a:blip r:embed="rId6"/>
          <a:srcRect l="1879" r="1879" b="2713"/>
          <a:stretch>
            <a:fillRect/>
          </a:stretch>
        </p:blipFill>
        <p:spPr>
          <a:xfrm>
            <a:off x="6331527" y="-4850"/>
            <a:ext cx="2757070" cy="2242543"/>
          </a:xfrm>
          <a:prstGeom prst="rect">
            <a:avLst/>
          </a:prstGeom>
        </p:spPr>
      </p:pic>
      <p:sp>
        <p:nvSpPr>
          <p:cNvPr id="15" name="文本框 14"/>
          <p:cNvSpPr txBox="1"/>
          <p:nvPr/>
        </p:nvSpPr>
        <p:spPr>
          <a:xfrm>
            <a:off x="0" y="696"/>
            <a:ext cx="2509520" cy="565150"/>
          </a:xfrm>
          <a:prstGeom prst="rect">
            <a:avLst/>
          </a:prstGeom>
          <a:solidFill>
            <a:schemeClr val="accent2">
              <a:lumMod val="20000"/>
              <a:lumOff val="80000"/>
            </a:schemeClr>
          </a:solidFill>
          <a:ln>
            <a:solidFill>
              <a:schemeClr val="accent1"/>
            </a:solidFill>
          </a:ln>
          <a:effectLst>
            <a:outerShdw blurRad="25400" algn="ctr" rotWithShape="0">
              <a:prstClr val="black">
                <a:alpha val="40000"/>
              </a:prstClr>
            </a:outerShdw>
          </a:effectLst>
        </p:spPr>
        <p:txBody>
          <a:bodyPr wrap="none" rtlCol="0">
            <a:spAutoFit/>
          </a:bodyPr>
          <a:lstStyle/>
          <a:p>
            <a:pPr algn="l">
              <a:lnSpc>
                <a:spcPct val="110000"/>
              </a:lnSpc>
            </a:pPr>
            <a:r>
              <a:rPr lang="en-US" sz="28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dirty="0">
                <a:latin typeface="Calibri" panose="020F0502020204030204" charset="0"/>
              </a:rPr>
              <a:t>区位条件</a:t>
            </a:r>
            <a:r>
              <a:rPr lang="zh-CN" altLang="en-US" sz="2800" b="1" dirty="0"/>
              <a:t>：</a:t>
            </a:r>
          </a:p>
        </p:txBody>
      </p:sp>
    </p:spTree>
    <p:extLst>
      <p:ext uri="{BB962C8B-B14F-4D97-AF65-F5344CB8AC3E}">
        <p14:creationId xmlns:p14="http://schemas.microsoft.com/office/powerpoint/2010/main" val="16091295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xit" presetSubtype="4" fill="hold" nodeType="clickEffect">
                                  <p:stCondLst>
                                    <p:cond delay="0"/>
                                  </p:stCondLst>
                                  <p:childTnLst>
                                    <p:anim calcmode="lin" valueType="num">
                                      <p:cBhvr additive="base">
                                        <p:cTn id="32" dur="500"/>
                                        <p:tgtEl>
                                          <p:spTgt spid="4"/>
                                        </p:tgtEl>
                                        <p:attrNameLst>
                                          <p:attrName>ppt_x</p:attrName>
                                        </p:attrNameLst>
                                      </p:cBhvr>
                                      <p:tavLst>
                                        <p:tav tm="0">
                                          <p:val>
                                            <p:strVal val="ppt_x"/>
                                          </p:val>
                                        </p:tav>
                                        <p:tav tm="100000">
                                          <p:val>
                                            <p:strVal val="ppt_x"/>
                                          </p:val>
                                        </p:tav>
                                      </p:tavLst>
                                    </p:anim>
                                    <p:anim calcmode="lin" valueType="num">
                                      <p:cBhvr additive="base">
                                        <p:cTn id="33" dur="500"/>
                                        <p:tgtEl>
                                          <p:spTgt spid="4"/>
                                        </p:tgtEl>
                                        <p:attrNameLst>
                                          <p:attrName>ppt_y</p:attrName>
                                        </p:attrNameLst>
                                      </p:cBhvr>
                                      <p:tavLst>
                                        <p:tav tm="0">
                                          <p:val>
                                            <p:strVal val="ppt_y"/>
                                          </p:val>
                                        </p:tav>
                                        <p:tav tm="100000">
                                          <p:val>
                                            <p:strVal val="1+ppt_h/2"/>
                                          </p:val>
                                        </p:tav>
                                      </p:tavLst>
                                    </p:anim>
                                    <p:set>
                                      <p:cBhvr>
                                        <p:cTn id="34" dur="1" fill="hold">
                                          <p:stCondLst>
                                            <p:cond delay="499"/>
                                          </p:stCondLst>
                                        </p:cTn>
                                        <p:tgtEl>
                                          <p:spTgt spid="4"/>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3"/>
          <p:cNvSpPr txBox="1">
            <a:spLocks noChangeArrowheads="1"/>
          </p:cNvSpPr>
          <p:nvPr/>
        </p:nvSpPr>
        <p:spPr bwMode="auto">
          <a:xfrm>
            <a:off x="53181" y="2404747"/>
            <a:ext cx="885825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b="1" dirty="0" smtClean="0">
                <a:solidFill>
                  <a:srgbClr val="FF0000"/>
                </a:solidFill>
                <a:latin typeface="黑体" panose="02010609060101010101" pitchFamily="49" charset="-122"/>
                <a:ea typeface="黑体" panose="02010609060101010101" pitchFamily="49" charset="-122"/>
              </a:rPr>
              <a:t>灌溉农业：</a:t>
            </a:r>
            <a:endParaRPr lang="en-US" altLang="zh-CN" b="1" dirty="0" smtClean="0">
              <a:solidFill>
                <a:srgbClr val="FF0000"/>
              </a:solidFill>
              <a:latin typeface="黑体" panose="02010609060101010101" pitchFamily="49" charset="-122"/>
              <a:ea typeface="黑体" panose="02010609060101010101" pitchFamily="49" charset="-122"/>
            </a:endParaRPr>
          </a:p>
          <a:p>
            <a:pPr eaLnBrk="1" hangingPunct="1">
              <a:spcBef>
                <a:spcPct val="0"/>
              </a:spcBef>
              <a:buFontTx/>
              <a:buNone/>
            </a:pPr>
            <a:r>
              <a:rPr lang="zh-CN" altLang="en-US" sz="2400" b="1" dirty="0" smtClean="0">
                <a:solidFill>
                  <a:srgbClr val="0B5395"/>
                </a:solidFill>
                <a:latin typeface="黑体" panose="02010609060101010101" pitchFamily="49" charset="-122"/>
                <a:ea typeface="黑体" panose="02010609060101010101" pitchFamily="49" charset="-122"/>
              </a:rPr>
              <a:t>棉花</a:t>
            </a:r>
            <a:r>
              <a:rPr lang="zh-CN" altLang="en-US" sz="2400" b="1" dirty="0">
                <a:solidFill>
                  <a:srgbClr val="0B5395"/>
                </a:solidFill>
                <a:latin typeface="黑体" panose="02010609060101010101" pitchFamily="49" charset="-122"/>
                <a:ea typeface="黑体" panose="02010609060101010101" pitchFamily="49" charset="-122"/>
              </a:rPr>
              <a:t>：阿姆河、锡尔河流域</a:t>
            </a:r>
            <a:r>
              <a:rPr lang="zh-CN" altLang="en-US" sz="2400" b="1" dirty="0" smtClean="0">
                <a:solidFill>
                  <a:srgbClr val="0B5395"/>
                </a:solidFill>
                <a:latin typeface="黑体" panose="02010609060101010101" pitchFamily="49" charset="-122"/>
                <a:ea typeface="黑体" panose="02010609060101010101" pitchFamily="49" charset="-122"/>
              </a:rPr>
              <a:t>。</a:t>
            </a:r>
            <a:endParaRPr lang="zh-CN" altLang="en-US" sz="2400" b="1" dirty="0">
              <a:solidFill>
                <a:srgbClr val="0B5395"/>
              </a:solidFill>
              <a:latin typeface="黑体" panose="02010609060101010101" pitchFamily="49" charset="-122"/>
              <a:ea typeface="黑体" panose="02010609060101010101" pitchFamily="49" charset="-122"/>
            </a:endParaRPr>
          </a:p>
          <a:p>
            <a:pPr eaLnBrk="1" hangingPunct="1">
              <a:spcBef>
                <a:spcPct val="0"/>
              </a:spcBef>
              <a:buFontTx/>
              <a:buNone/>
            </a:pPr>
            <a:r>
              <a:rPr lang="zh-CN" altLang="en-US" sz="2400" b="1" dirty="0">
                <a:solidFill>
                  <a:srgbClr val="0B5395"/>
                </a:solidFill>
                <a:latin typeface="黑体" panose="02010609060101010101" pitchFamily="49" charset="-122"/>
                <a:ea typeface="黑体" panose="02010609060101010101" pitchFamily="49" charset="-122"/>
              </a:rPr>
              <a:t>中亚是世界第三大产棉基地，</a:t>
            </a:r>
            <a:r>
              <a:rPr lang="zh-CN" altLang="en-US" sz="2400" b="1" dirty="0" smtClean="0">
                <a:solidFill>
                  <a:srgbClr val="FF0000"/>
                </a:solidFill>
                <a:latin typeface="黑体" panose="02010609060101010101" pitchFamily="49" charset="-122"/>
                <a:ea typeface="黑体" panose="02010609060101010101" pitchFamily="49" charset="-122"/>
              </a:rPr>
              <a:t>乌兹别克斯坦</a:t>
            </a:r>
            <a:r>
              <a:rPr lang="zh-CN" altLang="en-US" sz="2400" b="1" dirty="0" smtClean="0">
                <a:solidFill>
                  <a:srgbClr val="0B5395"/>
                </a:solidFill>
                <a:latin typeface="黑体" panose="02010609060101010101" pitchFamily="49" charset="-122"/>
                <a:ea typeface="黑体" panose="02010609060101010101" pitchFamily="49" charset="-122"/>
              </a:rPr>
              <a:t> </a:t>
            </a:r>
            <a:r>
              <a:rPr lang="zh-CN" altLang="en-US" sz="2400" b="1" dirty="0" smtClean="0">
                <a:solidFill>
                  <a:srgbClr val="0B5395"/>
                </a:solidFill>
                <a:latin typeface="Arial" panose="020B0604020202020204" pitchFamily="34" charset="0"/>
                <a:ea typeface="黑体" panose="02010609060101010101" pitchFamily="49" charset="-122"/>
              </a:rPr>
              <a:t>“</a:t>
            </a:r>
            <a:r>
              <a:rPr lang="zh-CN" altLang="en-US" sz="2400" b="1" dirty="0" smtClean="0">
                <a:solidFill>
                  <a:srgbClr val="FF0000"/>
                </a:solidFill>
                <a:latin typeface="黑体" panose="02010609060101010101" pitchFamily="49" charset="-122"/>
                <a:ea typeface="黑体" panose="02010609060101010101" pitchFamily="49" charset="-122"/>
              </a:rPr>
              <a:t>白金之国</a:t>
            </a:r>
            <a:r>
              <a:rPr lang="zh-CN" altLang="en-US" sz="2400" b="1" dirty="0" smtClean="0">
                <a:solidFill>
                  <a:srgbClr val="0B5395"/>
                </a:solidFill>
                <a:latin typeface="Arial" panose="020B0604020202020204" pitchFamily="34" charset="0"/>
                <a:ea typeface="黑体" panose="02010609060101010101" pitchFamily="49" charset="-122"/>
              </a:rPr>
              <a:t>”</a:t>
            </a:r>
            <a:r>
              <a:rPr lang="zh-CN" altLang="en-US" sz="2400" b="1" dirty="0" smtClean="0">
                <a:solidFill>
                  <a:srgbClr val="0B5395"/>
                </a:solidFill>
                <a:latin typeface="黑体" panose="02010609060101010101" pitchFamily="49" charset="-122"/>
                <a:ea typeface="黑体" panose="02010609060101010101" pitchFamily="49" charset="-122"/>
              </a:rPr>
              <a:t>。</a:t>
            </a:r>
            <a:endParaRPr lang="en-US" altLang="zh-CN" sz="2400" b="1" dirty="0">
              <a:solidFill>
                <a:srgbClr val="0B5395"/>
              </a:solidFill>
              <a:latin typeface="黑体" panose="02010609060101010101" pitchFamily="49" charset="-122"/>
              <a:ea typeface="黑体" panose="02010609060101010101" pitchFamily="49" charset="-12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19075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0" y="3830174"/>
            <a:ext cx="896461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dirty="0" smtClean="0">
                <a:solidFill>
                  <a:srgbClr val="CC0099"/>
                </a:solidFill>
                <a:latin typeface="楷体_GB2312" pitchFamily="49" charset="-122"/>
                <a:ea typeface="楷体_GB2312" pitchFamily="49" charset="-122"/>
              </a:rPr>
              <a:t>中亚</a:t>
            </a:r>
            <a:r>
              <a:rPr lang="zh-CN" altLang="en-US" sz="2400" b="1" dirty="0">
                <a:solidFill>
                  <a:srgbClr val="CC0099"/>
                </a:solidFill>
                <a:latin typeface="楷体_GB2312" pitchFamily="49" charset="-122"/>
                <a:ea typeface="楷体_GB2312" pitchFamily="49" charset="-122"/>
              </a:rPr>
              <a:t>种植棉花的</a:t>
            </a:r>
            <a:r>
              <a:rPr lang="zh-CN" altLang="en-US" sz="2400" b="1" dirty="0" smtClean="0">
                <a:solidFill>
                  <a:srgbClr val="CC0099"/>
                </a:solidFill>
                <a:latin typeface="楷体_GB2312" pitchFamily="49" charset="-122"/>
                <a:ea typeface="楷体_GB2312" pitchFamily="49" charset="-122"/>
              </a:rPr>
              <a:t>有利条件：</a:t>
            </a:r>
            <a:endParaRPr lang="zh-CN" altLang="en-US" sz="2400" b="1" dirty="0">
              <a:solidFill>
                <a:srgbClr val="CC0099"/>
              </a:solidFill>
              <a:latin typeface="楷体_GB2312" pitchFamily="49" charset="-122"/>
              <a:ea typeface="楷体_GB2312" pitchFamily="49" charset="-122"/>
            </a:endParaRPr>
          </a:p>
          <a:p>
            <a:pPr>
              <a:spcBef>
                <a:spcPct val="0"/>
              </a:spcBef>
              <a:buNone/>
            </a:pPr>
            <a:r>
              <a:rPr lang="zh-CN" altLang="en-US" sz="2400" b="1" dirty="0" smtClean="0">
                <a:solidFill>
                  <a:srgbClr val="0221DE"/>
                </a:solidFill>
                <a:latin typeface="华文楷体" panose="02010600040101010101" pitchFamily="2" charset="-122"/>
                <a:ea typeface="华文楷体" panose="02010600040101010101" pitchFamily="2" charset="-122"/>
              </a:rPr>
              <a:t>自然：</a:t>
            </a:r>
            <a:endParaRPr lang="en-US" altLang="zh-CN" sz="2400" b="1" dirty="0" smtClean="0">
              <a:solidFill>
                <a:srgbClr val="0221DE"/>
              </a:solidFill>
              <a:latin typeface="华文楷体" panose="02010600040101010101" pitchFamily="2" charset="-122"/>
              <a:ea typeface="华文楷体" panose="02010600040101010101" pitchFamily="2" charset="-122"/>
            </a:endParaRPr>
          </a:p>
          <a:p>
            <a:pPr>
              <a:spcBef>
                <a:spcPct val="0"/>
              </a:spcBef>
              <a:buNone/>
            </a:pPr>
            <a:r>
              <a:rPr lang="en-US" altLang="zh-CN" sz="2400" b="1" dirty="0" smtClean="0">
                <a:latin typeface="楷体" panose="02010609060101010101" pitchFamily="49" charset="-122"/>
                <a:ea typeface="楷体" panose="02010609060101010101" pitchFamily="49" charset="-122"/>
              </a:rPr>
              <a:t>①</a:t>
            </a:r>
            <a:r>
              <a:rPr lang="zh-CN" altLang="en-US" sz="2400" b="1" dirty="0">
                <a:latin typeface="楷体" panose="02010609060101010101" pitchFamily="49" charset="-122"/>
                <a:ea typeface="楷体" panose="02010609060101010101" pitchFamily="49" charset="-122"/>
              </a:rPr>
              <a:t>气候干燥，光照充足，日照时间长</a:t>
            </a:r>
            <a:r>
              <a:rPr lang="zh-CN" altLang="en-US" sz="2400" b="1" dirty="0" smtClean="0">
                <a:latin typeface="楷体" panose="02010609060101010101" pitchFamily="49" charset="-122"/>
                <a:ea typeface="楷体" panose="02010609060101010101" pitchFamily="49" charset="-122"/>
              </a:rPr>
              <a:t>，昼夜温差</a:t>
            </a:r>
            <a:r>
              <a:rPr lang="zh-CN" altLang="en-US" sz="2400" b="1" dirty="0">
                <a:latin typeface="楷体" panose="02010609060101010101" pitchFamily="49" charset="-122"/>
                <a:ea typeface="楷体" panose="02010609060101010101" pitchFamily="49" charset="-122"/>
              </a:rPr>
              <a:t>大；</a:t>
            </a:r>
          </a:p>
          <a:p>
            <a:pPr eaLnBrk="1" hangingPunct="1">
              <a:spcBef>
                <a:spcPct val="0"/>
              </a:spcBef>
              <a:buFontTx/>
              <a:buNone/>
            </a:pPr>
            <a:r>
              <a:rPr lang="en-US" altLang="zh-CN" sz="2400" b="1" dirty="0">
                <a:latin typeface="楷体" panose="02010609060101010101" pitchFamily="49" charset="-122"/>
                <a:ea typeface="楷体" panose="02010609060101010101" pitchFamily="49" charset="-122"/>
              </a:rPr>
              <a:t>②</a:t>
            </a:r>
            <a:r>
              <a:rPr lang="zh-CN" altLang="en-US" sz="2400" b="1" dirty="0">
                <a:latin typeface="楷体" panose="02010609060101010101" pitchFamily="49" charset="-122"/>
                <a:ea typeface="楷体" panose="02010609060101010101" pitchFamily="49" charset="-122"/>
              </a:rPr>
              <a:t>地形平坦；</a:t>
            </a:r>
          </a:p>
          <a:p>
            <a:pPr eaLnBrk="1" hangingPunct="1">
              <a:spcBef>
                <a:spcPct val="0"/>
              </a:spcBef>
              <a:buFontTx/>
              <a:buNone/>
            </a:pPr>
            <a:r>
              <a:rPr lang="en-US" altLang="zh-CN" sz="2400" b="1" dirty="0">
                <a:latin typeface="楷体" panose="02010609060101010101" pitchFamily="49" charset="-122"/>
                <a:ea typeface="楷体" panose="02010609060101010101" pitchFamily="49" charset="-122"/>
              </a:rPr>
              <a:t>③</a:t>
            </a:r>
            <a:r>
              <a:rPr lang="zh-CN" altLang="en-US" sz="2400" b="1" dirty="0">
                <a:latin typeface="楷体" panose="02010609060101010101" pitchFamily="49" charset="-122"/>
                <a:ea typeface="楷体" panose="02010609060101010101" pitchFamily="49" charset="-122"/>
              </a:rPr>
              <a:t>有便利的灌溉水源；</a:t>
            </a:r>
          </a:p>
          <a:p>
            <a:pPr eaLnBrk="1" hangingPunct="1">
              <a:spcBef>
                <a:spcPct val="0"/>
              </a:spcBef>
              <a:buFontTx/>
              <a:buNone/>
            </a:pPr>
            <a:r>
              <a:rPr lang="en-US" altLang="zh-CN" sz="2400" b="1" dirty="0">
                <a:latin typeface="楷体" panose="02010609060101010101" pitchFamily="49" charset="-122"/>
                <a:ea typeface="楷体" panose="02010609060101010101" pitchFamily="49" charset="-122"/>
              </a:rPr>
              <a:t>④</a:t>
            </a:r>
            <a:r>
              <a:rPr lang="zh-CN" altLang="en-US" sz="2400" b="1" dirty="0">
                <a:latin typeface="楷体" panose="02010609060101010101" pitchFamily="49" charset="-122"/>
                <a:ea typeface="楷体" panose="02010609060101010101" pitchFamily="49" charset="-122"/>
              </a:rPr>
              <a:t>土质疏松，多沙质</a:t>
            </a:r>
            <a:r>
              <a:rPr lang="zh-CN" altLang="en-US" sz="2400" b="1" dirty="0" smtClean="0">
                <a:latin typeface="楷体" panose="02010609060101010101" pitchFamily="49" charset="-122"/>
                <a:ea typeface="楷体" panose="02010609060101010101" pitchFamily="49" charset="-122"/>
              </a:rPr>
              <a:t>土，透气好。</a:t>
            </a:r>
            <a:endParaRPr lang="zh-CN" altLang="en-US" sz="2400" b="1" dirty="0">
              <a:latin typeface="楷体" panose="02010609060101010101" pitchFamily="49" charset="-122"/>
              <a:ea typeface="楷体" panose="02010609060101010101" pitchFamily="49" charset="-122"/>
            </a:endParaRPr>
          </a:p>
        </p:txBody>
      </p:sp>
      <p:pic>
        <p:nvPicPr>
          <p:cNvPr id="7" name="图片 6" descr="中亚农业02"/>
          <p:cNvPicPr>
            <a:picLocks noChangeAspect="1"/>
          </p:cNvPicPr>
          <p:nvPr/>
        </p:nvPicPr>
        <p:blipFill>
          <a:blip r:embed="rId3"/>
          <a:srcRect l="1879" r="1879" b="2713"/>
          <a:stretch>
            <a:fillRect/>
          </a:stretch>
        </p:blipFill>
        <p:spPr>
          <a:xfrm>
            <a:off x="5430725" y="0"/>
            <a:ext cx="3713275" cy="3020300"/>
          </a:xfrm>
          <a:prstGeom prst="rect">
            <a:avLst/>
          </a:prstGeom>
        </p:spPr>
      </p:pic>
      <p:sp>
        <p:nvSpPr>
          <p:cNvPr id="6" name="文本框 5"/>
          <p:cNvSpPr txBox="1"/>
          <p:nvPr/>
        </p:nvSpPr>
        <p:spPr>
          <a:xfrm>
            <a:off x="53181" y="6249334"/>
            <a:ext cx="8579015" cy="535531"/>
          </a:xfrm>
          <a:prstGeom prst="rect">
            <a:avLst/>
          </a:prstGeom>
          <a:pattFill prst="openDmnd">
            <a:fgClr>
              <a:schemeClr val="accent2">
                <a:lumMod val="20000"/>
                <a:lumOff val="80000"/>
              </a:schemeClr>
            </a:fgClr>
            <a:bgClr>
              <a:schemeClr val="bg1"/>
            </a:bgClr>
          </a:pattFill>
          <a:ln>
            <a:solidFill>
              <a:schemeClr val="accent1"/>
            </a:solidFill>
          </a:ln>
          <a:effectLst/>
        </p:spPr>
        <p:txBody>
          <a:bodyPr wrap="square" rtlCol="0">
            <a:spAutoFit/>
          </a:bodyPr>
          <a:lstStyle/>
          <a:p>
            <a:pPr>
              <a:lnSpc>
                <a:spcPct val="120000"/>
              </a:lnSpc>
            </a:pPr>
            <a:r>
              <a:rPr lang="zh-CN" altLang="en-US" sz="2400" b="1" dirty="0" smtClean="0">
                <a:solidFill>
                  <a:srgbClr val="0221DE"/>
                </a:solidFill>
                <a:latin typeface="楷体" panose="02010609060101010101" charset="-122"/>
                <a:ea typeface="楷体" panose="02010609060101010101" charset="-122"/>
                <a:cs typeface="楷体" panose="02010609060101010101" charset="-122"/>
              </a:rPr>
              <a:t>社会</a:t>
            </a:r>
            <a:r>
              <a:rPr lang="zh-CN" altLang="en-US" sz="2400" b="1" dirty="0">
                <a:solidFill>
                  <a:srgbClr val="0221DE"/>
                </a:solidFill>
                <a:latin typeface="楷体" panose="02010609060101010101" charset="-122"/>
                <a:ea typeface="楷体" panose="02010609060101010101" charset="-122"/>
                <a:cs typeface="楷体" panose="02010609060101010101" charset="-122"/>
              </a:rPr>
              <a:t>经济：</a:t>
            </a:r>
            <a:r>
              <a:rPr lang="zh-CN" sz="2400" dirty="0">
                <a:latin typeface="楷体" panose="02010609060101010101" charset="-122"/>
                <a:ea typeface="楷体" panose="02010609060101010101" charset="-122"/>
                <a:cs typeface="楷体" panose="02010609060101010101" charset="-122"/>
              </a:rPr>
              <a:t>种棉历史悠久；国家政策支持；市场销路大</a:t>
            </a:r>
            <a:endParaRPr lang="zh-CN" sz="2400" dirty="0">
              <a:solidFill>
                <a:schemeClr val="tx1"/>
              </a:solidFill>
              <a:latin typeface="楷体" panose="02010609060101010101" charset="-122"/>
              <a:ea typeface="楷体" panose="02010609060101010101" charset="-122"/>
              <a:cs typeface="楷体" panose="02010609060101010101" charset="-122"/>
            </a:endParaRPr>
          </a:p>
        </p:txBody>
      </p:sp>
      <p:pic>
        <p:nvPicPr>
          <p:cNvPr id="8" name="图片 7" descr="图片2"/>
          <p:cNvPicPr>
            <a:picLocks noChangeAspect="1"/>
          </p:cNvPicPr>
          <p:nvPr/>
        </p:nvPicPr>
        <p:blipFill>
          <a:blip r:embed="rId4"/>
          <a:stretch>
            <a:fillRect/>
          </a:stretch>
        </p:blipFill>
        <p:spPr>
          <a:xfrm>
            <a:off x="2325156" y="-20815"/>
            <a:ext cx="2482372" cy="1709916"/>
          </a:xfrm>
          <a:prstGeom prst="rect">
            <a:avLst/>
          </a:prstGeom>
          <a:ln>
            <a:solidFill>
              <a:schemeClr val="accent1"/>
            </a:solidFill>
          </a:ln>
        </p:spPr>
      </p:pic>
      <p:sp>
        <p:nvSpPr>
          <p:cNvPr id="9" name="文本框 8"/>
          <p:cNvSpPr txBox="1"/>
          <p:nvPr/>
        </p:nvSpPr>
        <p:spPr>
          <a:xfrm>
            <a:off x="0" y="1787368"/>
            <a:ext cx="2509520" cy="565150"/>
          </a:xfrm>
          <a:prstGeom prst="rect">
            <a:avLst/>
          </a:prstGeom>
          <a:solidFill>
            <a:schemeClr val="accent2">
              <a:lumMod val="20000"/>
              <a:lumOff val="80000"/>
            </a:schemeClr>
          </a:solidFill>
          <a:ln>
            <a:solidFill>
              <a:schemeClr val="accent1"/>
            </a:solidFill>
          </a:ln>
          <a:effectLst>
            <a:outerShdw blurRad="25400" algn="ctr" rotWithShape="0">
              <a:prstClr val="black">
                <a:alpha val="40000"/>
              </a:prstClr>
            </a:outerShdw>
          </a:effectLst>
        </p:spPr>
        <p:txBody>
          <a:bodyPr wrap="none" rtlCol="0">
            <a:spAutoFit/>
          </a:bodyPr>
          <a:lstStyle/>
          <a:p>
            <a:pPr algn="l">
              <a:lnSpc>
                <a:spcPct val="110000"/>
              </a:lnSpc>
            </a:pPr>
            <a:r>
              <a:rPr lang="en-US" sz="28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dirty="0">
                <a:latin typeface="Calibri" panose="020F0502020204030204" charset="0"/>
              </a:rPr>
              <a:t>区位条件</a:t>
            </a:r>
            <a:r>
              <a:rPr lang="zh-CN" altLang="en-US" sz="2800" b="1" dirty="0"/>
              <a:t>：</a:t>
            </a:r>
          </a:p>
        </p:txBody>
      </p:sp>
    </p:spTree>
    <p:extLst>
      <p:ext uri="{BB962C8B-B14F-4D97-AF65-F5344CB8AC3E}">
        <p14:creationId xmlns:p14="http://schemas.microsoft.com/office/powerpoint/2010/main" val="9600443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blinds(horizontal)">
                                      <p:cBhvr>
                                        <p:cTn id="22" dur="500"/>
                                        <p:tgtEl>
                                          <p:spTgt spid="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slide(fromBottom)">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slide(fromBottom)">
                                      <p:cBhvr>
                                        <p:cTn id="32" dur="500"/>
                                        <p:tgtEl>
                                          <p:spTgt spid="4">
                                            <p:txEl>
                                              <p:pRg st="2" end="2"/>
                                            </p:txEl>
                                          </p:spTgt>
                                        </p:tgtEl>
                                      </p:cBhvr>
                                    </p:animEffect>
                                  </p:childTnLst>
                                </p:cTn>
                              </p:par>
                              <p:par>
                                <p:cTn id="33" presetID="12" presetClass="entr" presetSubtype="4" fill="hold"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slide(fromBottom)">
                                      <p:cBhvr>
                                        <p:cTn id="35" dur="500"/>
                                        <p:tgtEl>
                                          <p:spTgt spid="4">
                                            <p:txEl>
                                              <p:pRg st="3" end="3"/>
                                            </p:txEl>
                                          </p:spTgt>
                                        </p:tgtEl>
                                      </p:cBhvr>
                                    </p:animEffect>
                                  </p:childTnLst>
                                </p:cTn>
                              </p:par>
                              <p:par>
                                <p:cTn id="36" presetID="12" presetClass="entr" presetSubtype="4" fill="hold" nodeType="with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slide(fromBottom)">
                                      <p:cBhvr>
                                        <p:cTn id="38" dur="500"/>
                                        <p:tgtEl>
                                          <p:spTgt spid="4">
                                            <p:txEl>
                                              <p:pRg st="4" end="4"/>
                                            </p:txEl>
                                          </p:spTgt>
                                        </p:tgtEl>
                                      </p:cBhvr>
                                    </p:animEffect>
                                  </p:childTnLst>
                                </p:cTn>
                              </p:par>
                              <p:par>
                                <p:cTn id="39" presetID="12" presetClass="entr" presetSubtype="4" fill="hold" nodeType="with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Effect transition="in" filter="slide(fromBottom)">
                                      <p:cBhvr>
                                        <p:cTn id="41" dur="500"/>
                                        <p:tgtEl>
                                          <p:spTgt spid="4">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a:spLocks noChangeArrowheads="1"/>
          </p:cNvSpPr>
          <p:nvPr/>
        </p:nvSpPr>
        <p:spPr bwMode="auto">
          <a:xfrm>
            <a:off x="322263" y="1357313"/>
            <a:ext cx="21066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黑体" panose="02010609060101010101" pitchFamily="49" charset="-122"/>
                <a:ea typeface="黑体" panose="02010609060101010101" pitchFamily="49" charset="-122"/>
              </a:rPr>
              <a:t>不合理灌溉</a:t>
            </a:r>
          </a:p>
        </p:txBody>
      </p:sp>
      <p:sp>
        <p:nvSpPr>
          <p:cNvPr id="12" name="Text Box 10"/>
          <p:cNvSpPr txBox="1">
            <a:spLocks noChangeArrowheads="1"/>
          </p:cNvSpPr>
          <p:nvPr/>
        </p:nvSpPr>
        <p:spPr bwMode="auto">
          <a:xfrm>
            <a:off x="2982913" y="2003425"/>
            <a:ext cx="20891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黑体" panose="02010609060101010101" pitchFamily="49" charset="-122"/>
                <a:ea typeface="黑体" panose="02010609060101010101" pitchFamily="49" charset="-122"/>
              </a:rPr>
              <a:t>蒸发强烈</a:t>
            </a:r>
          </a:p>
        </p:txBody>
      </p:sp>
      <p:sp>
        <p:nvSpPr>
          <p:cNvPr id="13" name="Line 11"/>
          <p:cNvSpPr>
            <a:spLocks noChangeShapeType="1"/>
          </p:cNvSpPr>
          <p:nvPr/>
        </p:nvSpPr>
        <p:spPr bwMode="auto">
          <a:xfrm flipV="1">
            <a:off x="4681538" y="1716088"/>
            <a:ext cx="1176337" cy="504825"/>
          </a:xfrm>
          <a:prstGeom prst="line">
            <a:avLst/>
          </a:prstGeom>
          <a:ln>
            <a:headEnd/>
            <a:tailEnd type="triangle" w="lg" len="lg"/>
          </a:ln>
        </p:spPr>
        <p:style>
          <a:lnRef idx="2">
            <a:schemeClr val="accent4"/>
          </a:lnRef>
          <a:fillRef idx="0">
            <a:schemeClr val="accent4"/>
          </a:fillRef>
          <a:effectRef idx="1">
            <a:schemeClr val="accent4"/>
          </a:effectRef>
          <a:fontRef idx="minor">
            <a:schemeClr val="tx1"/>
          </a:fontRef>
        </p:style>
        <p:txBody>
          <a:bodyPr lIns="0" tIns="0" rIns="0" bIns="0">
            <a:spAutoFit/>
          </a:bodyPr>
          <a:lstStyle/>
          <a:p>
            <a:pPr eaLnBrk="1" hangingPunct="1">
              <a:defRPr/>
            </a:pPr>
            <a:endParaRPr lang="zh-CN" altLang="en-US" sz="2800" b="1">
              <a:solidFill>
                <a:srgbClr val="FF0000"/>
              </a:solidFill>
              <a:latin typeface="黑体" pitchFamily="2" charset="-122"/>
              <a:ea typeface="黑体" pitchFamily="2" charset="-122"/>
            </a:endParaRPr>
          </a:p>
        </p:txBody>
      </p:sp>
      <p:sp>
        <p:nvSpPr>
          <p:cNvPr id="14" name="Text Box 12"/>
          <p:cNvSpPr txBox="1">
            <a:spLocks noChangeArrowheads="1"/>
          </p:cNvSpPr>
          <p:nvPr/>
        </p:nvSpPr>
        <p:spPr bwMode="auto">
          <a:xfrm>
            <a:off x="2979738" y="1357313"/>
            <a:ext cx="23129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黑体" panose="02010609060101010101" pitchFamily="49" charset="-122"/>
                <a:ea typeface="黑体" panose="02010609060101010101" pitchFamily="49" charset="-122"/>
              </a:rPr>
              <a:t>地下水位上升</a:t>
            </a:r>
          </a:p>
        </p:txBody>
      </p:sp>
      <p:sp>
        <p:nvSpPr>
          <p:cNvPr id="15" name="Text Box 13"/>
          <p:cNvSpPr txBox="1">
            <a:spLocks noChangeArrowheads="1"/>
          </p:cNvSpPr>
          <p:nvPr/>
        </p:nvSpPr>
        <p:spPr bwMode="auto">
          <a:xfrm>
            <a:off x="5975350" y="1360488"/>
            <a:ext cx="29543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黑体" panose="02010609060101010101" pitchFamily="49" charset="-122"/>
                <a:ea typeface="黑体" panose="02010609060101010101" pitchFamily="49" charset="-122"/>
              </a:rPr>
              <a:t>土壤次生盐渍化</a:t>
            </a:r>
          </a:p>
        </p:txBody>
      </p:sp>
      <p:sp>
        <p:nvSpPr>
          <p:cNvPr id="27655" name="Text Box 3"/>
          <p:cNvSpPr txBox="1">
            <a:spLocks noChangeArrowheads="1"/>
          </p:cNvSpPr>
          <p:nvPr/>
        </p:nvSpPr>
        <p:spPr bwMode="auto">
          <a:xfrm>
            <a:off x="214313" y="785813"/>
            <a:ext cx="43576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dirty="0" smtClean="0">
                <a:latin typeface="黑体" panose="02010609060101010101" pitchFamily="49" charset="-122"/>
                <a:ea typeface="黑体" panose="02010609060101010101" pitchFamily="49" charset="-122"/>
              </a:rPr>
              <a:t>灌溉农业</a:t>
            </a:r>
            <a:r>
              <a:rPr lang="zh-CN" altLang="en-US" sz="2800" b="1" dirty="0">
                <a:latin typeface="黑体" panose="02010609060101010101" pitchFamily="49" charset="-122"/>
                <a:ea typeface="黑体" panose="02010609060101010101" pitchFamily="49" charset="-122"/>
              </a:rPr>
              <a:t>对环境的影响</a:t>
            </a:r>
          </a:p>
        </p:txBody>
      </p:sp>
      <p:sp>
        <p:nvSpPr>
          <p:cNvPr id="17" name="Line 11"/>
          <p:cNvSpPr>
            <a:spLocks noChangeShapeType="1"/>
          </p:cNvSpPr>
          <p:nvPr/>
        </p:nvSpPr>
        <p:spPr bwMode="auto">
          <a:xfrm rot="1260000" flipV="1">
            <a:off x="5297488" y="1470025"/>
            <a:ext cx="536575" cy="230188"/>
          </a:xfrm>
          <a:prstGeom prst="line">
            <a:avLst/>
          </a:prstGeom>
          <a:ln>
            <a:headEnd/>
            <a:tailEnd type="triangle" w="lg" len="lg"/>
          </a:ln>
        </p:spPr>
        <p:style>
          <a:lnRef idx="2">
            <a:schemeClr val="accent4"/>
          </a:lnRef>
          <a:fillRef idx="0">
            <a:schemeClr val="accent4"/>
          </a:fillRef>
          <a:effectRef idx="1">
            <a:schemeClr val="accent4"/>
          </a:effectRef>
          <a:fontRef idx="minor">
            <a:schemeClr val="tx1"/>
          </a:fontRef>
        </p:style>
        <p:txBody>
          <a:bodyPr lIns="0" tIns="0" rIns="0" bIns="0">
            <a:spAutoFit/>
          </a:bodyPr>
          <a:lstStyle/>
          <a:p>
            <a:pPr eaLnBrk="1" hangingPunct="1">
              <a:defRPr/>
            </a:pPr>
            <a:endParaRPr lang="zh-CN" altLang="en-US" sz="2800" b="1">
              <a:solidFill>
                <a:srgbClr val="FF0000"/>
              </a:solidFill>
              <a:latin typeface="黑体" pitchFamily="2" charset="-122"/>
              <a:ea typeface="黑体" pitchFamily="2" charset="-122"/>
            </a:endParaRPr>
          </a:p>
        </p:txBody>
      </p:sp>
      <p:sp>
        <p:nvSpPr>
          <p:cNvPr id="18" name="Line 11"/>
          <p:cNvSpPr>
            <a:spLocks noChangeShapeType="1"/>
          </p:cNvSpPr>
          <p:nvPr/>
        </p:nvSpPr>
        <p:spPr bwMode="auto">
          <a:xfrm rot="1260000" flipV="1">
            <a:off x="2297113" y="1470025"/>
            <a:ext cx="536575" cy="230188"/>
          </a:xfrm>
          <a:prstGeom prst="line">
            <a:avLst/>
          </a:prstGeom>
          <a:ln>
            <a:headEnd/>
            <a:tailEnd type="triangle" w="lg" len="lg"/>
          </a:ln>
        </p:spPr>
        <p:style>
          <a:lnRef idx="2">
            <a:schemeClr val="accent4"/>
          </a:lnRef>
          <a:fillRef idx="0">
            <a:schemeClr val="accent4"/>
          </a:fillRef>
          <a:effectRef idx="1">
            <a:schemeClr val="accent4"/>
          </a:effectRef>
          <a:fontRef idx="minor">
            <a:schemeClr val="tx1"/>
          </a:fontRef>
        </p:style>
        <p:txBody>
          <a:bodyPr lIns="0" tIns="0" rIns="0" bIns="0">
            <a:spAutoFit/>
          </a:bodyPr>
          <a:lstStyle/>
          <a:p>
            <a:pPr eaLnBrk="1" hangingPunct="1">
              <a:defRPr/>
            </a:pPr>
            <a:endParaRPr lang="zh-CN" altLang="en-US" sz="2800" b="1">
              <a:solidFill>
                <a:srgbClr val="FF0000"/>
              </a:solidFill>
              <a:latin typeface="黑体" pitchFamily="2" charset="-122"/>
              <a:ea typeface="黑体" pitchFamily="2" charset="-122"/>
            </a:endParaRPr>
          </a:p>
        </p:txBody>
      </p:sp>
      <p:pic>
        <p:nvPicPr>
          <p:cNvPr id="19" name="Picture 3" descr="正在消失的湖"/>
          <p:cNvPicPr>
            <a:picLocks noChangeAspect="1" noChangeArrowheads="1"/>
          </p:cNvPicPr>
          <p:nvPr/>
        </p:nvPicPr>
        <p:blipFill>
          <a:blip r:embed="rId3">
            <a:extLst>
              <a:ext uri="{28A0092B-C50C-407E-A947-70E740481C1C}">
                <a14:useLocalDpi xmlns:a14="http://schemas.microsoft.com/office/drawing/2010/main" val="0"/>
              </a:ext>
            </a:extLst>
          </a:blip>
          <a:srcRect b="6795"/>
          <a:stretch>
            <a:fillRect/>
          </a:stretch>
        </p:blipFill>
        <p:spPr bwMode="auto">
          <a:xfrm>
            <a:off x="174625" y="2690813"/>
            <a:ext cx="5111750"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a:spLocks noChangeArrowheads="1"/>
          </p:cNvSpPr>
          <p:nvPr/>
        </p:nvSpPr>
        <p:spPr bwMode="auto">
          <a:xfrm>
            <a:off x="5357813" y="2997200"/>
            <a:ext cx="3786187"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latin typeface="宋体" panose="02010600030101010101" pitchFamily="2"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白风暴</a:t>
            </a:r>
            <a:r>
              <a:rPr lang="zh-CN" altLang="en-US" sz="2800" b="1">
                <a:latin typeface="宋体" panose="02010600030101010101" pitchFamily="2"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 就是白沙尘暴。白风暴中盐尘的主要来源一是开垦的耕地及其周围地区因</a:t>
            </a:r>
            <a:r>
              <a:rPr lang="zh-CN" altLang="en-US" sz="2800" b="1">
                <a:solidFill>
                  <a:srgbClr val="FF0000"/>
                </a:solidFill>
                <a:latin typeface="黑体" panose="02010609060101010101" pitchFamily="49" charset="-122"/>
                <a:ea typeface="黑体" panose="02010609060101010101" pitchFamily="49" charset="-122"/>
              </a:rPr>
              <a:t>次生盐碱化</a:t>
            </a:r>
            <a:r>
              <a:rPr lang="zh-CN" altLang="en-US" sz="2800" b="1">
                <a:latin typeface="黑体" panose="02010609060101010101" pitchFamily="49" charset="-122"/>
                <a:ea typeface="黑体" panose="02010609060101010101" pitchFamily="49" charset="-122"/>
              </a:rPr>
              <a:t>而在地表和土壤中积累的盐分；二是</a:t>
            </a:r>
            <a:r>
              <a:rPr lang="zh-CN" altLang="en-US" sz="2800" b="1">
                <a:solidFill>
                  <a:srgbClr val="FF0000"/>
                </a:solidFill>
                <a:latin typeface="黑体" panose="02010609060101010101" pitchFamily="49" charset="-122"/>
                <a:ea typeface="黑体" panose="02010609060101010101" pitchFamily="49" charset="-122"/>
              </a:rPr>
              <a:t>湖面缩减</a:t>
            </a:r>
            <a:r>
              <a:rPr lang="zh-CN" altLang="en-US" sz="2800" b="1">
                <a:latin typeface="黑体" panose="02010609060101010101" pitchFamily="49" charset="-122"/>
                <a:ea typeface="黑体" panose="02010609060101010101" pitchFamily="49" charset="-122"/>
              </a:rPr>
              <a:t>露出的湖底部分所含的盐分。</a:t>
            </a:r>
          </a:p>
          <a:p>
            <a:pPr eaLnBrk="1" hangingPunct="1">
              <a:spcBef>
                <a:spcPct val="0"/>
              </a:spcBef>
              <a:buFontTx/>
              <a:buNone/>
            </a:pPr>
            <a:r>
              <a:rPr lang="zh-CN" altLang="en-US" sz="2800" b="1">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33957183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nodeType="afterGroup">
                            <p:stCondLst>
                              <p:cond delay="500"/>
                            </p:stCondLst>
                            <p:childTnLst>
                              <p:par>
                                <p:cTn id="19" presetID="2" presetClass="entr" presetSubtype="4"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2" presetClass="entr" presetSubtype="4"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15"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2"/>
          <p:cNvPicPr>
            <a:picLocks noChangeAspect="1"/>
          </p:cNvPicPr>
          <p:nvPr/>
        </p:nvPicPr>
        <p:blipFill>
          <a:blip r:embed="rId2"/>
          <a:stretch>
            <a:fillRect/>
          </a:stretch>
        </p:blipFill>
        <p:spPr>
          <a:xfrm>
            <a:off x="467995" y="2545080"/>
            <a:ext cx="2971165" cy="1986915"/>
          </a:xfrm>
          <a:prstGeom prst="rect">
            <a:avLst/>
          </a:prstGeom>
          <a:ln>
            <a:solidFill>
              <a:schemeClr val="accent1"/>
            </a:solidFill>
          </a:ln>
        </p:spPr>
      </p:pic>
      <p:pic>
        <p:nvPicPr>
          <p:cNvPr id="16" name="图片 15" descr="图片1"/>
          <p:cNvPicPr>
            <a:picLocks noChangeAspect="1"/>
          </p:cNvPicPr>
          <p:nvPr/>
        </p:nvPicPr>
        <p:blipFill>
          <a:blip r:embed="rId3"/>
          <a:stretch>
            <a:fillRect/>
          </a:stretch>
        </p:blipFill>
        <p:spPr>
          <a:xfrm>
            <a:off x="467995" y="4532630"/>
            <a:ext cx="2970530" cy="2065020"/>
          </a:xfrm>
          <a:prstGeom prst="rect">
            <a:avLst/>
          </a:prstGeom>
          <a:ln>
            <a:solidFill>
              <a:schemeClr val="accent1"/>
            </a:solidFill>
          </a:ln>
        </p:spPr>
      </p:pic>
      <p:pic>
        <p:nvPicPr>
          <p:cNvPr id="14" name="图片 13" descr="中亚农业02"/>
          <p:cNvPicPr>
            <a:picLocks noChangeAspect="1"/>
          </p:cNvPicPr>
          <p:nvPr/>
        </p:nvPicPr>
        <p:blipFill>
          <a:blip r:embed="rId4"/>
          <a:srcRect l="1879" r="1879" b="2713"/>
          <a:stretch>
            <a:fillRect/>
          </a:stretch>
        </p:blipFill>
        <p:spPr>
          <a:xfrm>
            <a:off x="4039870" y="1115695"/>
            <a:ext cx="5012055" cy="4076700"/>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79705" y="968375"/>
            <a:ext cx="528066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a:solidFill>
                  <a:schemeClr val="tx1"/>
                </a:solidFill>
                <a:effectLst/>
                <a:latin typeface="+mn-ea"/>
                <a:cs typeface="+mn-ea"/>
              </a:rPr>
              <a:t>、</a:t>
            </a:r>
            <a:r>
              <a:rPr lang="zh-CN" altLang="en-US" sz="3200">
                <a:solidFill>
                  <a:schemeClr val="tx1"/>
                </a:solidFill>
                <a:effectLst/>
                <a:latin typeface="+mn-ea"/>
                <a:cs typeface="+mn-ea"/>
              </a:rPr>
              <a:t>畜牧业和绿洲灌溉农业</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4" name="文本框 3"/>
          <p:cNvSpPr txBox="1"/>
          <p:nvPr/>
        </p:nvSpPr>
        <p:spPr>
          <a:xfrm>
            <a:off x="360003" y="1876425"/>
            <a:ext cx="2509520" cy="565150"/>
          </a:xfrm>
          <a:prstGeom prst="rect">
            <a:avLst/>
          </a:prstGeom>
          <a:solidFill>
            <a:schemeClr val="accent2">
              <a:lumMod val="20000"/>
              <a:lumOff val="80000"/>
            </a:schemeClr>
          </a:solidFill>
          <a:ln>
            <a:solidFill>
              <a:schemeClr val="accent1"/>
            </a:solidFill>
          </a:ln>
          <a:effectLst>
            <a:outerShdw blurRad="25400" algn="ctr" rotWithShape="0">
              <a:prstClr val="black">
                <a:alpha val="40000"/>
              </a:prstClr>
            </a:outerShdw>
          </a:effectLst>
        </p:spPr>
        <p:txBody>
          <a:bodyPr wrap="none" rtlCol="0">
            <a:spAutoFit/>
          </a:bodyPr>
          <a:lstStyle/>
          <a:p>
            <a:pPr algn="l">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latin typeface="Calibri" panose="020F0502020204030204" charset="0"/>
              </a:rPr>
              <a:t>农业分布</a:t>
            </a:r>
            <a:r>
              <a:rPr lang="zh-CN" altLang="en-US" sz="2800" b="1"/>
              <a:t>：</a:t>
            </a:r>
          </a:p>
        </p:txBody>
      </p:sp>
      <p:sp>
        <p:nvSpPr>
          <p:cNvPr id="9" name="文本框 8"/>
          <p:cNvSpPr txBox="1"/>
          <p:nvPr/>
        </p:nvSpPr>
        <p:spPr>
          <a:xfrm>
            <a:off x="360003" y="2664020"/>
            <a:ext cx="2509520" cy="565150"/>
          </a:xfrm>
          <a:prstGeom prst="rect">
            <a:avLst/>
          </a:prstGeom>
          <a:solidFill>
            <a:schemeClr val="accent2">
              <a:lumMod val="20000"/>
              <a:lumOff val="80000"/>
            </a:schemeClr>
          </a:solidFill>
          <a:ln>
            <a:solidFill>
              <a:schemeClr val="accent1"/>
            </a:solidFill>
          </a:ln>
          <a:effectLst>
            <a:outerShdw blurRad="25400" algn="ctr" rotWithShape="0">
              <a:prstClr val="black">
                <a:alpha val="40000"/>
              </a:prstClr>
            </a:outerShdw>
          </a:effectLst>
        </p:spPr>
        <p:txBody>
          <a:bodyPr wrap="none" rtlCol="0">
            <a:spAutoFit/>
          </a:bodyPr>
          <a:lstStyle/>
          <a:p>
            <a:pPr algn="l">
              <a:lnSpc>
                <a:spcPct val="110000"/>
              </a:lnSpc>
            </a:pPr>
            <a:r>
              <a:rPr lang="en-US" sz="28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dirty="0">
                <a:latin typeface="Calibri" panose="020F0502020204030204" charset="0"/>
              </a:rPr>
              <a:t>区位条件</a:t>
            </a:r>
            <a:r>
              <a:rPr lang="zh-CN" altLang="en-US" sz="2800" b="1" dirty="0"/>
              <a:t>：</a:t>
            </a:r>
          </a:p>
        </p:txBody>
      </p:sp>
      <p:sp>
        <p:nvSpPr>
          <p:cNvPr id="13" name="文本框 12"/>
          <p:cNvSpPr txBox="1"/>
          <p:nvPr/>
        </p:nvSpPr>
        <p:spPr>
          <a:xfrm>
            <a:off x="2915920" y="6064250"/>
            <a:ext cx="6136005" cy="53403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zh-CN" altLang="en-US" sz="2400" b="1" dirty="0">
                <a:solidFill>
                  <a:srgbClr val="FF0000"/>
                </a:solidFill>
                <a:latin typeface="楷体" panose="02010609060101010101" charset="-122"/>
                <a:ea typeface="楷体" panose="02010609060101010101" charset="-122"/>
                <a:cs typeface="楷体" panose="02010609060101010101" charset="-122"/>
              </a:rPr>
              <a:t>水资源短缺</a:t>
            </a:r>
            <a:r>
              <a:rPr lang="zh-CN" altLang="en-US" sz="2000" b="1" dirty="0">
                <a:latin typeface="楷体" panose="02010609060101010101" charset="-122"/>
                <a:ea typeface="楷体" panose="02010609060101010101" charset="-122"/>
                <a:cs typeface="楷体" panose="02010609060101010101" charset="-122"/>
              </a:rPr>
              <a:t>；</a:t>
            </a:r>
            <a:r>
              <a:rPr lang="zh-CN" altLang="en-US" sz="2400" b="1" dirty="0">
                <a:solidFill>
                  <a:srgbClr val="FF0000"/>
                </a:solidFill>
                <a:latin typeface="楷体" panose="02010609060101010101" charset="-122"/>
                <a:ea typeface="楷体" panose="02010609060101010101" charset="-122"/>
                <a:cs typeface="楷体" panose="02010609060101010101" charset="-122"/>
              </a:rPr>
              <a:t>土地沙漠化</a:t>
            </a:r>
            <a:r>
              <a:rPr lang="zh-CN" altLang="en-US" b="1" dirty="0">
                <a:solidFill>
                  <a:schemeClr val="tx1"/>
                </a:solidFill>
                <a:latin typeface="楷体" panose="02010609060101010101" charset="-122"/>
                <a:ea typeface="楷体" panose="02010609060101010101" charset="-122"/>
                <a:cs typeface="楷体" panose="02010609060101010101" charset="-122"/>
              </a:rPr>
              <a:t>、</a:t>
            </a:r>
            <a:r>
              <a:rPr lang="zh-CN" altLang="en-US" sz="2400" b="1" dirty="0">
                <a:solidFill>
                  <a:srgbClr val="FF0000"/>
                </a:solidFill>
                <a:latin typeface="楷体" panose="02010609060101010101" charset="-122"/>
                <a:ea typeface="楷体" panose="02010609060101010101" charset="-122"/>
                <a:cs typeface="楷体" panose="02010609060101010101" charset="-122"/>
              </a:rPr>
              <a:t>盐碱化</a:t>
            </a:r>
            <a:r>
              <a:rPr lang="zh-CN" altLang="en-US" sz="2000" b="1" dirty="0">
                <a:latin typeface="楷体" panose="02010609060101010101" charset="-122"/>
                <a:ea typeface="楷体" panose="02010609060101010101" charset="-122"/>
                <a:cs typeface="楷体" panose="02010609060101010101" charset="-122"/>
              </a:rPr>
              <a:t>；</a:t>
            </a:r>
            <a:r>
              <a:rPr lang="zh-CN" altLang="en-US" sz="2400" b="1" dirty="0">
                <a:solidFill>
                  <a:srgbClr val="FF0000"/>
                </a:solidFill>
                <a:latin typeface="楷体" panose="02010609060101010101" charset="-122"/>
                <a:ea typeface="楷体" panose="02010609060101010101" charset="-122"/>
                <a:cs typeface="楷体" panose="02010609060101010101" charset="-122"/>
              </a:rPr>
              <a:t>湖泊萎缩</a:t>
            </a:r>
          </a:p>
        </p:txBody>
      </p:sp>
      <p:sp>
        <p:nvSpPr>
          <p:cNvPr id="10" name="文本框 9"/>
          <p:cNvSpPr txBox="1"/>
          <p:nvPr/>
        </p:nvSpPr>
        <p:spPr>
          <a:xfrm>
            <a:off x="360003" y="6049010"/>
            <a:ext cx="2509520" cy="565150"/>
          </a:xfrm>
          <a:prstGeom prst="rect">
            <a:avLst/>
          </a:prstGeom>
          <a:solidFill>
            <a:schemeClr val="accent2">
              <a:lumMod val="20000"/>
              <a:lumOff val="80000"/>
            </a:schemeClr>
          </a:solidFill>
          <a:ln>
            <a:solidFill>
              <a:schemeClr val="accent1"/>
            </a:solidFill>
          </a:ln>
          <a:effectLst>
            <a:outerShdw blurRad="25400" algn="ctr" rotWithShape="0">
              <a:prstClr val="black">
                <a:alpha val="40000"/>
              </a:prstClr>
            </a:outerShdw>
          </a:effectLst>
        </p:spPr>
        <p:txBody>
          <a:bodyPr wrap="none" rtlCol="0">
            <a:spAutoFit/>
          </a:bodyPr>
          <a:lstStyle/>
          <a:p>
            <a:pPr algn="l">
              <a:lnSpc>
                <a:spcPct val="110000"/>
              </a:lnSpc>
            </a:pPr>
            <a:r>
              <a:rPr lang="en-US" sz="28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dirty="0">
                <a:latin typeface="Calibri" panose="020F0502020204030204" charset="0"/>
              </a:rPr>
              <a:t>农业问题</a:t>
            </a:r>
            <a:r>
              <a:rPr lang="zh-CN" altLang="en-US" sz="2800" b="1" dirty="0"/>
              <a:t>：</a:t>
            </a:r>
          </a:p>
        </p:txBody>
      </p:sp>
    </p:spTree>
    <p:extLst>
      <p:ext uri="{BB962C8B-B14F-4D97-AF65-F5344CB8AC3E}">
        <p14:creationId xmlns:p14="http://schemas.microsoft.com/office/powerpoint/2010/main" val="244409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9" grpId="0" bldLvl="0" animBg="1"/>
      <p:bldP spid="13" grpId="0" bldLvl="0" animBg="1"/>
      <p:bldP spid="10"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中亚矿产及工业"/>
          <p:cNvPicPr>
            <a:picLocks noChangeAspect="1"/>
          </p:cNvPicPr>
          <p:nvPr/>
        </p:nvPicPr>
        <p:blipFill>
          <a:blip r:embed="rId2"/>
          <a:srcRect r="1472"/>
          <a:stretch>
            <a:fillRect/>
          </a:stretch>
        </p:blipFill>
        <p:spPr>
          <a:xfrm>
            <a:off x="3384025" y="1840230"/>
            <a:ext cx="5695950" cy="4764405"/>
          </a:xfrm>
          <a:prstGeom prst="rect">
            <a:avLst/>
          </a:prstGeom>
          <a:ln>
            <a:solidFill>
              <a:schemeClr val="tx1">
                <a:lumMod val="95000"/>
                <a:lumOff val="5000"/>
              </a:schemeClr>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79705" y="968375"/>
            <a:ext cx="331724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3</a:t>
            </a:r>
            <a:r>
              <a:rPr lang="zh-CN" altLang="en-US" sz="2800">
                <a:solidFill>
                  <a:schemeClr val="tx1"/>
                </a:solidFill>
                <a:effectLst/>
                <a:latin typeface="+mn-ea"/>
                <a:cs typeface="+mn-ea"/>
              </a:rPr>
              <a:t>、</a:t>
            </a:r>
            <a:r>
              <a:rPr lang="zh-CN" altLang="en-US" sz="3200">
                <a:solidFill>
                  <a:schemeClr val="tx1"/>
                </a:solidFill>
                <a:effectLst/>
                <a:latin typeface="+mn-ea"/>
                <a:cs typeface="+mn-ea"/>
              </a:rPr>
              <a:t>矿产与工业</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4" name="文本框 3"/>
          <p:cNvSpPr txBox="1"/>
          <p:nvPr/>
        </p:nvSpPr>
        <p:spPr>
          <a:xfrm>
            <a:off x="252095" y="1840230"/>
            <a:ext cx="3021965" cy="565150"/>
          </a:xfrm>
          <a:prstGeom prst="rect">
            <a:avLst/>
          </a:prstGeom>
          <a:solidFill>
            <a:schemeClr val="accent2">
              <a:lumMod val="20000"/>
              <a:lumOff val="80000"/>
            </a:schemeClr>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latin typeface="Calibri" panose="020F0502020204030204" charset="0"/>
              </a:rPr>
              <a:t>矿产资源丰富</a:t>
            </a:r>
            <a:r>
              <a:rPr lang="zh-CN" altLang="en-US" sz="2800" b="1"/>
              <a:t>：</a:t>
            </a:r>
          </a:p>
        </p:txBody>
      </p:sp>
      <p:sp>
        <p:nvSpPr>
          <p:cNvPr id="9" name="文本框 8"/>
          <p:cNvSpPr txBox="1"/>
          <p:nvPr/>
        </p:nvSpPr>
        <p:spPr>
          <a:xfrm>
            <a:off x="252002" y="4536034"/>
            <a:ext cx="2509520" cy="565150"/>
          </a:xfrm>
          <a:prstGeom prst="rect">
            <a:avLst/>
          </a:prstGeom>
          <a:solidFill>
            <a:schemeClr val="accent2">
              <a:lumMod val="20000"/>
              <a:lumOff val="80000"/>
            </a:schemeClr>
          </a:solidFill>
          <a:ln>
            <a:solidFill>
              <a:schemeClr val="accent1"/>
            </a:solidFill>
          </a:ln>
          <a:effectLst>
            <a:outerShdw blurRad="25400" algn="ctr" rotWithShape="0">
              <a:prstClr val="black">
                <a:alpha val="40000"/>
              </a:prstClr>
            </a:outerShdw>
          </a:effectLst>
        </p:spPr>
        <p:txBody>
          <a:bodyPr wrap="none" rtlCol="0">
            <a:spAutoFit/>
          </a:bodyPr>
          <a:lstStyle/>
          <a:p>
            <a:pPr algn="l">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latin typeface="Calibri" panose="020F0502020204030204" charset="0"/>
              </a:rPr>
              <a:t>工业特点</a:t>
            </a:r>
            <a:r>
              <a:rPr lang="zh-CN" altLang="en-US" sz="2800" b="1"/>
              <a:t>：</a:t>
            </a:r>
          </a:p>
        </p:txBody>
      </p:sp>
      <p:sp>
        <p:nvSpPr>
          <p:cNvPr id="5" name="文本框 4"/>
          <p:cNvSpPr txBox="1"/>
          <p:nvPr/>
        </p:nvSpPr>
        <p:spPr>
          <a:xfrm>
            <a:off x="316230" y="2484018"/>
            <a:ext cx="2957830" cy="1863725"/>
          </a:xfrm>
          <a:prstGeom prst="rect">
            <a:avLst/>
          </a:prstGeom>
          <a:pattFill prst="openDmnd">
            <a:fgClr>
              <a:schemeClr val="accent2">
                <a:lumMod val="20000"/>
                <a:lumOff val="80000"/>
              </a:schemeClr>
            </a:fgClr>
            <a:bgClr>
              <a:schemeClr val="bg1"/>
            </a:bgClr>
          </a:pattFill>
          <a:ln>
            <a:solidFill>
              <a:schemeClr val="accent1"/>
            </a:solidFill>
          </a:ln>
          <a:effectLst/>
        </p:spPr>
        <p:txBody>
          <a:bodyPr wrap="square" rtlCol="0">
            <a:spAutoFit/>
          </a:bodyPr>
          <a:lstStyle/>
          <a:p>
            <a:pPr>
              <a:lnSpc>
                <a:spcPct val="120000"/>
              </a:lnSpc>
            </a:pPr>
            <a:r>
              <a:rPr lang="en-US" altLang="zh-CN" sz="2400">
                <a:latin typeface="楷体" panose="02010609060101010101" charset="-122"/>
                <a:ea typeface="楷体" panose="02010609060101010101" charset="-122"/>
                <a:cs typeface="楷体" panose="02010609060101010101" charset="-122"/>
              </a:rPr>
              <a:t> </a:t>
            </a:r>
            <a:r>
              <a:rPr lang="zh-CN" sz="2400">
                <a:latin typeface="楷体" panose="02010609060101010101" charset="-122"/>
                <a:ea typeface="楷体" panose="02010609060101010101" charset="-122"/>
                <a:cs typeface="楷体" panose="02010609060101010101" charset="-122"/>
              </a:rPr>
              <a:t>煤</a:t>
            </a:r>
            <a:r>
              <a:rPr lang="zh-CN" sz="2000" b="1">
                <a:latin typeface="楷体" panose="02010609060101010101" charset="-122"/>
                <a:ea typeface="楷体" panose="02010609060101010101" charset="-122"/>
                <a:cs typeface="楷体" panose="02010609060101010101" charset="-122"/>
              </a:rPr>
              <a:t>、</a:t>
            </a:r>
            <a:r>
              <a:rPr lang="zh-CN" sz="2400">
                <a:latin typeface="楷体" panose="02010609060101010101" charset="-122"/>
                <a:ea typeface="楷体" panose="02010609060101010101" charset="-122"/>
                <a:cs typeface="楷体" panose="02010609060101010101" charset="-122"/>
              </a:rPr>
              <a:t>铁</a:t>
            </a:r>
            <a:r>
              <a:rPr lang="zh-CN" sz="2000" b="1">
                <a:latin typeface="楷体" panose="02010609060101010101" charset="-122"/>
                <a:ea typeface="楷体" panose="02010609060101010101" charset="-122"/>
                <a:cs typeface="楷体" panose="02010609060101010101" charset="-122"/>
              </a:rPr>
              <a:t>、</a:t>
            </a:r>
            <a:r>
              <a:rPr lang="zh-CN" sz="2400">
                <a:latin typeface="楷体" panose="02010609060101010101" charset="-122"/>
                <a:ea typeface="楷体" panose="02010609060101010101" charset="-122"/>
                <a:cs typeface="楷体" panose="02010609060101010101" charset="-122"/>
              </a:rPr>
              <a:t>石油</a:t>
            </a:r>
            <a:r>
              <a:rPr lang="zh-CN" sz="2000" b="1">
                <a:latin typeface="楷体" panose="02010609060101010101" charset="-122"/>
                <a:ea typeface="楷体" panose="02010609060101010101" charset="-122"/>
                <a:cs typeface="楷体" panose="02010609060101010101" charset="-122"/>
              </a:rPr>
              <a:t>、</a:t>
            </a:r>
            <a:r>
              <a:rPr lang="zh-CN" sz="2400">
                <a:latin typeface="楷体" panose="02010609060101010101" charset="-122"/>
                <a:ea typeface="楷体" panose="02010609060101010101" charset="-122"/>
                <a:cs typeface="楷体" panose="02010609060101010101" charset="-122"/>
              </a:rPr>
              <a:t>天然气</a:t>
            </a:r>
            <a:r>
              <a:rPr lang="zh-CN" sz="2000" b="1">
                <a:latin typeface="楷体" panose="02010609060101010101" charset="-122"/>
                <a:ea typeface="楷体" panose="02010609060101010101" charset="-122"/>
                <a:cs typeface="楷体" panose="02010609060101010101" charset="-122"/>
              </a:rPr>
              <a:t>、</a:t>
            </a:r>
            <a:r>
              <a:rPr lang="zh-CN" sz="2400">
                <a:latin typeface="楷体" panose="02010609060101010101" charset="-122"/>
                <a:ea typeface="楷体" panose="02010609060101010101" charset="-122"/>
                <a:cs typeface="楷体" panose="02010609060101010101" charset="-122"/>
              </a:rPr>
              <a:t>有色金属丰富。</a:t>
            </a:r>
          </a:p>
          <a:p>
            <a:pPr>
              <a:lnSpc>
                <a:spcPct val="120000"/>
              </a:lnSpc>
            </a:pPr>
            <a:r>
              <a:rPr lang="zh-CN" sz="2400" b="1">
                <a:solidFill>
                  <a:srgbClr val="FF0000"/>
                </a:solidFill>
                <a:latin typeface="楷体" panose="02010609060101010101" charset="-122"/>
                <a:ea typeface="楷体" panose="02010609060101010101" charset="-122"/>
                <a:cs typeface="楷体" panose="02010609060101010101" charset="-122"/>
              </a:rPr>
              <a:t>石油、天然气：集中于里海沿岸。</a:t>
            </a:r>
          </a:p>
        </p:txBody>
      </p:sp>
      <p:sp>
        <p:nvSpPr>
          <p:cNvPr id="7" name="文本框 6"/>
          <p:cNvSpPr txBox="1"/>
          <p:nvPr/>
        </p:nvSpPr>
        <p:spPr>
          <a:xfrm>
            <a:off x="316230" y="5184038"/>
            <a:ext cx="2957830" cy="1420495"/>
          </a:xfrm>
          <a:prstGeom prst="rect">
            <a:avLst/>
          </a:prstGeom>
          <a:pattFill prst="openDmnd">
            <a:fgClr>
              <a:schemeClr val="accent2">
                <a:lumMod val="20000"/>
                <a:lumOff val="80000"/>
              </a:schemeClr>
            </a:fgClr>
            <a:bgClr>
              <a:schemeClr val="bg1"/>
            </a:bgClr>
          </a:pattFill>
          <a:ln>
            <a:solidFill>
              <a:schemeClr val="accent1"/>
            </a:solidFill>
          </a:ln>
          <a:effectLst/>
        </p:spPr>
        <p:txBody>
          <a:bodyPr wrap="square" rtlCol="0">
            <a:spAutoFit/>
          </a:bodyPr>
          <a:lstStyle/>
          <a:p>
            <a:pPr>
              <a:lnSpc>
                <a:spcPct val="120000"/>
              </a:lnSpc>
            </a:pPr>
            <a:r>
              <a:rPr lang="zh-CN" sz="2400" b="1">
                <a:solidFill>
                  <a:srgbClr val="FF0000"/>
                </a:solidFill>
                <a:latin typeface="楷体" panose="02010609060101010101" charset="-122"/>
                <a:ea typeface="楷体" panose="02010609060101010101" charset="-122"/>
                <a:cs typeface="楷体" panose="02010609060101010101" charset="-122"/>
              </a:rPr>
              <a:t>以资源型工业为主</a:t>
            </a:r>
            <a:r>
              <a:rPr lang="zh-CN" sz="2400" b="1">
                <a:solidFill>
                  <a:srgbClr val="0221DE"/>
                </a:solidFill>
                <a:latin typeface="楷体" panose="02010609060101010101" charset="-122"/>
                <a:ea typeface="楷体" panose="02010609060101010101" charset="-122"/>
                <a:cs typeface="楷体" panose="02010609060101010101" charset="-122"/>
              </a:rPr>
              <a:t>（农产品加工、资源开采、加工）</a:t>
            </a:r>
          </a:p>
        </p:txBody>
      </p:sp>
      <p:pic>
        <p:nvPicPr>
          <p:cNvPr id="3" name="图片 2" descr="timg (3)"/>
          <p:cNvPicPr>
            <a:picLocks noChangeAspect="1"/>
          </p:cNvPicPr>
          <p:nvPr/>
        </p:nvPicPr>
        <p:blipFill>
          <a:blip r:embed="rId3"/>
          <a:stretch>
            <a:fillRect/>
          </a:stretch>
        </p:blipFill>
        <p:spPr>
          <a:xfrm>
            <a:off x="5495290" y="1840230"/>
            <a:ext cx="3584575" cy="2169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9" grpId="0" bldLvl="0" animBg="1"/>
      <p:bldP spid="5" grpId="0" bldLvl="0" animBg="1"/>
      <p:bldP spid="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40004" y="1764013"/>
            <a:ext cx="382079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altLang="zh-CN" sz="2400" b="1">
                <a:solidFill>
                  <a:srgbClr val="FF0000"/>
                </a:solidFill>
              </a:rPr>
              <a:t> </a:t>
            </a:r>
            <a:r>
              <a:rPr lang="zh-CN" altLang="en-US" sz="2800" b="1">
                <a:solidFill>
                  <a:schemeClr val="tx1"/>
                </a:solidFill>
                <a:effectLst/>
                <a:latin typeface="楷体" panose="02010609060101010101" charset="-122"/>
                <a:ea typeface="楷体" panose="02010609060101010101" charset="-122"/>
                <a:cs typeface="楷体" panose="02010609060101010101" charset="-122"/>
              </a:rPr>
              <a:t>纬度</a:t>
            </a:r>
            <a:r>
              <a:rPr lang="zh-CN" altLang="en-US" sz="2000" b="1">
                <a:solidFill>
                  <a:schemeClr val="tx1"/>
                </a:solidFill>
                <a:effectLst/>
                <a:latin typeface="楷体" panose="02010609060101010101" charset="-122"/>
                <a:ea typeface="楷体" panose="02010609060101010101" charset="-122"/>
                <a:cs typeface="楷体" panose="02010609060101010101" charset="-122"/>
              </a:rPr>
              <a:t>：</a:t>
            </a:r>
            <a:r>
              <a:rPr lang="en-US" sz="2400" b="1">
                <a:solidFill>
                  <a:srgbClr val="FF0000"/>
                </a:solidFill>
                <a:effectLst/>
                <a:latin typeface="楷体" panose="02010609060101010101" charset="-122"/>
                <a:ea typeface="楷体" panose="02010609060101010101" charset="-122"/>
                <a:cs typeface="楷体" panose="02010609060101010101" charset="-122"/>
              </a:rPr>
              <a:t>40</a:t>
            </a:r>
            <a:r>
              <a:rPr lang="zh-CN" altLang="en-US" sz="2400" b="1">
                <a:solidFill>
                  <a:srgbClr val="FF0000"/>
                </a:solidFill>
                <a:effectLst/>
                <a:latin typeface="楷体" panose="02010609060101010101" charset="-122"/>
                <a:ea typeface="楷体" panose="02010609060101010101" charset="-122"/>
                <a:cs typeface="楷体" panose="02010609060101010101" charset="-122"/>
              </a:rPr>
              <a:t>°</a:t>
            </a:r>
            <a:r>
              <a:rPr lang="zh-CN" altLang="en-US" sz="1200" b="1">
                <a:solidFill>
                  <a:srgbClr val="FF0000"/>
                </a:solidFill>
                <a:effectLst/>
                <a:latin typeface="楷体" panose="02010609060101010101" charset="-122"/>
                <a:ea typeface="楷体" panose="02010609060101010101" charset="-122"/>
                <a:cs typeface="楷体" panose="02010609060101010101" charset="-122"/>
              </a:rPr>
              <a:t>、</a:t>
            </a:r>
            <a:r>
              <a:rPr lang="en-US" sz="2400" b="1">
                <a:solidFill>
                  <a:srgbClr val="FF0000"/>
                </a:solidFill>
                <a:effectLst/>
                <a:latin typeface="楷体" panose="02010609060101010101" charset="-122"/>
                <a:ea typeface="楷体" panose="02010609060101010101" charset="-122"/>
                <a:cs typeface="楷体" panose="02010609060101010101" charset="-122"/>
              </a:rPr>
              <a:t>50</a:t>
            </a:r>
            <a:r>
              <a:rPr lang="zh-CN" altLang="en-US" sz="2400" b="1">
                <a:solidFill>
                  <a:srgbClr val="FF0000"/>
                </a:solidFill>
                <a:effectLst/>
                <a:latin typeface="楷体" panose="02010609060101010101" charset="-122"/>
                <a:ea typeface="楷体" panose="02010609060101010101" charset="-122"/>
                <a:cs typeface="楷体" panose="02010609060101010101" charset="-122"/>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rPr>
              <a:t>N</a:t>
            </a:r>
            <a:r>
              <a:rPr lang="zh-CN" altLang="en-US" sz="2400" b="1">
                <a:solidFill>
                  <a:schemeClr val="tx1"/>
                </a:solidFill>
                <a:effectLst/>
                <a:latin typeface="楷体" panose="02010609060101010101" charset="-122"/>
                <a:ea typeface="楷体" panose="02010609060101010101" charset="-122"/>
                <a:cs typeface="楷体" panose="02010609060101010101" charset="-122"/>
              </a:rPr>
              <a:t>（温带）</a:t>
            </a:r>
          </a:p>
        </p:txBody>
      </p:sp>
      <p:pic>
        <p:nvPicPr>
          <p:cNvPr id="4" name="图片 3" descr="中亚政区图02"/>
          <p:cNvPicPr>
            <a:picLocks noChangeAspect="1"/>
          </p:cNvPicPr>
          <p:nvPr/>
        </p:nvPicPr>
        <p:blipFill>
          <a:blip r:embed="rId2"/>
          <a:stretch>
            <a:fillRect/>
          </a:stretch>
        </p:blipFill>
        <p:spPr>
          <a:xfrm>
            <a:off x="4491355" y="1433830"/>
            <a:ext cx="4530090" cy="3989705"/>
          </a:xfrm>
          <a:prstGeom prst="rect">
            <a:avLst/>
          </a:prstGeom>
          <a:ln>
            <a:solidFill>
              <a:schemeClr val="tx1"/>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28600" y="936007"/>
            <a:ext cx="313372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1</a:t>
            </a:r>
            <a:r>
              <a:rPr lang="zh-CN" altLang="en-US" sz="2800">
                <a:solidFill>
                  <a:schemeClr val="tx1"/>
                </a:solidFill>
                <a:effectLst>
                  <a:outerShdw blurRad="38100" dist="19050" dir="2700000" algn="tl" rotWithShape="0">
                    <a:schemeClr val="dk1">
                      <a:alpha val="40000"/>
                    </a:schemeClr>
                  </a:outerShdw>
                </a:effectLst>
                <a:latin typeface="+mn-ea"/>
                <a:cs typeface="+mn-ea"/>
              </a:rPr>
              <a:t>、</a:t>
            </a:r>
            <a:r>
              <a:rPr lang="zh-CN" altLang="en-US" sz="3200">
                <a:solidFill>
                  <a:schemeClr val="tx1"/>
                </a:solidFill>
                <a:effectLst>
                  <a:outerShdw blurRad="38100" dist="19050" dir="2700000" algn="tl" rotWithShape="0">
                    <a:schemeClr val="dk1">
                      <a:alpha val="40000"/>
                    </a:schemeClr>
                  </a:outerShdw>
                </a:effectLst>
                <a:latin typeface="+mn-ea"/>
                <a:cs typeface="+mn-ea"/>
              </a:rPr>
              <a:t>经纬度位置</a:t>
            </a:r>
            <a:r>
              <a:rPr lang="zh-CN" altLang="en-US" sz="3200">
                <a:solidFill>
                  <a:schemeClr val="tx1"/>
                </a:solidFill>
                <a:effectLst/>
                <a:latin typeface="+mn-ea"/>
                <a:cs typeface="楷体" panose="02010609060101010101" charset="-122"/>
              </a:rPr>
              <a:t>：</a:t>
            </a:r>
          </a:p>
        </p:txBody>
      </p:sp>
      <p:sp>
        <p:nvSpPr>
          <p:cNvPr id="9" name="左大括号 8"/>
          <p:cNvSpPr/>
          <p:nvPr/>
        </p:nvSpPr>
        <p:spPr>
          <a:xfrm>
            <a:off x="370205" y="1980015"/>
            <a:ext cx="76200" cy="811530"/>
          </a:xfrm>
          <a:prstGeom prst="leftBrac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540004" y="2412018"/>
            <a:ext cx="382079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altLang="zh-CN" sz="2800" b="1"/>
              <a:t> </a:t>
            </a:r>
            <a:r>
              <a:rPr lang="zh-CN" altLang="en-US" sz="2800" b="1">
                <a:solidFill>
                  <a:schemeClr val="tx1"/>
                </a:solidFill>
                <a:effectLst/>
                <a:latin typeface="楷体" panose="02010609060101010101" charset="-122"/>
                <a:ea typeface="楷体" panose="02010609060101010101" charset="-122"/>
                <a:cs typeface="楷体" panose="02010609060101010101" charset="-122"/>
              </a:rPr>
              <a:t>经度</a:t>
            </a:r>
            <a:r>
              <a:rPr lang="zh-CN" altLang="en-US" sz="2000" b="1">
                <a:solidFill>
                  <a:schemeClr val="tx1"/>
                </a:solidFill>
                <a:effectLst/>
                <a:latin typeface="楷体" panose="02010609060101010101" charset="-122"/>
                <a:ea typeface="楷体" panose="02010609060101010101" charset="-122"/>
                <a:cs typeface="楷体" panose="02010609060101010101" charset="-122"/>
              </a:rPr>
              <a:t>：</a:t>
            </a:r>
            <a:r>
              <a:rPr lang="en-US" sz="2400" b="1">
                <a:solidFill>
                  <a:srgbClr val="FF0000"/>
                </a:solidFill>
                <a:effectLst/>
                <a:latin typeface="楷体" panose="02010609060101010101" charset="-122"/>
                <a:ea typeface="楷体" panose="02010609060101010101" charset="-122"/>
                <a:cs typeface="楷体" panose="02010609060101010101" charset="-122"/>
              </a:rPr>
              <a:t>50</a:t>
            </a:r>
            <a:r>
              <a:rPr lang="zh-CN" altLang="en-US" sz="2400" b="1">
                <a:solidFill>
                  <a:srgbClr val="FF0000"/>
                </a:solidFill>
                <a:effectLst/>
                <a:latin typeface="楷体" panose="02010609060101010101" charset="-122"/>
                <a:ea typeface="楷体" panose="02010609060101010101" charset="-122"/>
                <a:cs typeface="楷体" panose="02010609060101010101" charset="-122"/>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rPr>
              <a:t>E —— </a:t>
            </a: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80</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E</a:t>
            </a:r>
          </a:p>
        </p:txBody>
      </p:sp>
      <p:sp>
        <p:nvSpPr>
          <p:cNvPr id="12" name="圆角矩形 11"/>
          <p:cNvSpPr/>
          <p:nvPr/>
        </p:nvSpPr>
        <p:spPr>
          <a:xfrm>
            <a:off x="6426200" y="146685"/>
            <a:ext cx="2513330"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4738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地理位置</a:t>
            </a:r>
          </a:p>
        </p:txBody>
      </p:sp>
      <p:sp>
        <p:nvSpPr>
          <p:cNvPr id="13" name="文本框 12"/>
          <p:cNvSpPr txBox="1"/>
          <p:nvPr/>
        </p:nvSpPr>
        <p:spPr>
          <a:xfrm>
            <a:off x="228600" y="3240024"/>
            <a:ext cx="267779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b="1">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2</a:t>
            </a:r>
            <a:r>
              <a:rPr lang="zh-CN" altLang="en-US" sz="2800">
                <a:solidFill>
                  <a:schemeClr val="tx1"/>
                </a:solidFill>
                <a:effectLst>
                  <a:outerShdw blurRad="38100" dist="19050" dir="2700000" algn="tl" rotWithShape="0">
                    <a:schemeClr val="dk1">
                      <a:alpha val="40000"/>
                    </a:schemeClr>
                  </a:outerShdw>
                </a:effectLst>
                <a:latin typeface="+mn-ea"/>
                <a:cs typeface="+mn-ea"/>
              </a:rPr>
              <a:t>、</a:t>
            </a:r>
            <a:r>
              <a:rPr lang="zh-CN" altLang="en-US" sz="3200">
                <a:solidFill>
                  <a:schemeClr val="tx1"/>
                </a:solidFill>
                <a:effectLst>
                  <a:outerShdw blurRad="38100" dist="19050" dir="2700000" algn="tl" rotWithShape="0">
                    <a:schemeClr val="dk1">
                      <a:alpha val="40000"/>
                    </a:schemeClr>
                  </a:outerShdw>
                </a:effectLst>
                <a:latin typeface="+mn-ea"/>
                <a:cs typeface="+mn-ea"/>
              </a:rPr>
              <a:t>海陆位置</a:t>
            </a:r>
            <a:r>
              <a:rPr lang="zh-CN" altLang="en-US" sz="3200">
                <a:effectLst/>
                <a:latin typeface="+mn-ea"/>
                <a:cs typeface="+mn-ea"/>
              </a:rPr>
              <a:t>：</a:t>
            </a:r>
            <a:endParaRPr lang="zh-CN" altLang="en-US" sz="3200">
              <a:solidFill>
                <a:srgbClr val="FF0000"/>
              </a:solidFill>
              <a:effectLst/>
              <a:latin typeface="+mn-ea"/>
              <a:cs typeface="+mn-ea"/>
            </a:endParaRPr>
          </a:p>
        </p:txBody>
      </p:sp>
      <p:sp>
        <p:nvSpPr>
          <p:cNvPr id="14" name="文本框 13"/>
          <p:cNvSpPr txBox="1"/>
          <p:nvPr/>
        </p:nvSpPr>
        <p:spPr>
          <a:xfrm>
            <a:off x="446405" y="4068030"/>
            <a:ext cx="3914140"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ctr">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深居内陆，远离海洋</a:t>
            </a:r>
            <a:endParaRPr lang="zh-CN" sz="2800">
              <a:solidFill>
                <a:schemeClr val="tx1"/>
              </a:solidFill>
              <a:latin typeface="楷体" panose="02010609060101010101" charset="-122"/>
              <a:ea typeface="楷体" panose="02010609060101010101" charset="-122"/>
              <a:cs typeface="楷体" panose="02010609060101010101" charset="-122"/>
            </a:endParaRPr>
          </a:p>
        </p:txBody>
      </p:sp>
      <p:sp>
        <p:nvSpPr>
          <p:cNvPr id="7" name="任意多边形 6"/>
          <p:cNvSpPr/>
          <p:nvPr/>
        </p:nvSpPr>
        <p:spPr>
          <a:xfrm>
            <a:off x="4491355" y="2232025"/>
            <a:ext cx="4519930" cy="386080"/>
          </a:xfrm>
          <a:custGeom>
            <a:avLst/>
            <a:gdLst>
              <a:gd name="connisteX0" fmla="*/ 0 w 4382770"/>
              <a:gd name="connsiteY0" fmla="*/ 113665 h 470512"/>
              <a:gd name="connisteX1" fmla="*/ 2333625 w 4382770"/>
              <a:gd name="connsiteY1" fmla="*/ 469265 h 470512"/>
              <a:gd name="connisteX2" fmla="*/ 4382770 w 4382770"/>
              <a:gd name="connsiteY2" fmla="*/ 0 h 470512"/>
            </a:gdLst>
            <a:ahLst/>
            <a:cxnLst>
              <a:cxn ang="0">
                <a:pos x="connisteX0" y="connsiteY0"/>
              </a:cxn>
              <a:cxn ang="0">
                <a:pos x="connisteX1" y="connsiteY1"/>
              </a:cxn>
              <a:cxn ang="0">
                <a:pos x="connisteX2" y="connsiteY2"/>
              </a:cxn>
            </a:cxnLst>
            <a:rect l="l" t="t" r="r" b="b"/>
            <a:pathLst>
              <a:path w="4382770" h="470513">
                <a:moveTo>
                  <a:pt x="0" y="113665"/>
                </a:moveTo>
                <a:cubicBezTo>
                  <a:pt x="425450" y="194310"/>
                  <a:pt x="1457325" y="492125"/>
                  <a:pt x="2333625" y="469265"/>
                </a:cubicBezTo>
                <a:cubicBezTo>
                  <a:pt x="3209925" y="446405"/>
                  <a:pt x="4019550" y="100965"/>
                  <a:pt x="438277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4491990" y="4032250"/>
            <a:ext cx="4531995" cy="453390"/>
          </a:xfrm>
          <a:custGeom>
            <a:avLst/>
            <a:gdLst>
              <a:gd name="connisteX0" fmla="*/ 0 w 4382770"/>
              <a:gd name="connsiteY0" fmla="*/ 113665 h 470512"/>
              <a:gd name="connisteX1" fmla="*/ 2333625 w 4382770"/>
              <a:gd name="connsiteY1" fmla="*/ 469265 h 470512"/>
              <a:gd name="connisteX2" fmla="*/ 4382770 w 4382770"/>
              <a:gd name="connsiteY2" fmla="*/ 0 h 470512"/>
            </a:gdLst>
            <a:ahLst/>
            <a:cxnLst>
              <a:cxn ang="0">
                <a:pos x="connisteX0" y="connsiteY0"/>
              </a:cxn>
              <a:cxn ang="0">
                <a:pos x="connisteX1" y="connsiteY1"/>
              </a:cxn>
              <a:cxn ang="0">
                <a:pos x="connisteX2" y="connsiteY2"/>
              </a:cxn>
            </a:cxnLst>
            <a:rect l="l" t="t" r="r" b="b"/>
            <a:pathLst>
              <a:path w="4382770" h="470513">
                <a:moveTo>
                  <a:pt x="0" y="113665"/>
                </a:moveTo>
                <a:cubicBezTo>
                  <a:pt x="425450" y="194310"/>
                  <a:pt x="1457325" y="492125"/>
                  <a:pt x="2333625" y="469265"/>
                </a:cubicBezTo>
                <a:cubicBezTo>
                  <a:pt x="3209925" y="446405"/>
                  <a:pt x="4019550" y="100965"/>
                  <a:pt x="438277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flipH="1">
            <a:off x="4585970" y="1422400"/>
            <a:ext cx="725805" cy="39839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392032" y="3816028"/>
            <a:ext cx="797560" cy="460375"/>
          </a:xfrm>
          <a:prstGeom prst="rect">
            <a:avLst/>
          </a:prstGeom>
          <a:noFill/>
        </p:spPr>
        <p:txBody>
          <a:bodyPr wrap="none" rtlCol="0">
            <a:spAutoFit/>
          </a:bodyPr>
          <a:lstStyle/>
          <a:p>
            <a:r>
              <a:rPr lang="en-US" altLang="zh-CN" sz="2400" b="1">
                <a:solidFill>
                  <a:srgbClr val="FF0000"/>
                </a:solidFill>
              </a:rPr>
              <a:t>40</a:t>
            </a:r>
            <a:r>
              <a:rPr lang="zh-CN" altLang="en-US" sz="2400" b="1">
                <a:solidFill>
                  <a:srgbClr val="FF0000"/>
                </a:solidFill>
              </a:rPr>
              <a:t>°</a:t>
            </a:r>
          </a:p>
        </p:txBody>
      </p:sp>
      <p:sp>
        <p:nvSpPr>
          <p:cNvPr id="17" name="文本框 16"/>
          <p:cNvSpPr txBox="1"/>
          <p:nvPr/>
        </p:nvSpPr>
        <p:spPr>
          <a:xfrm>
            <a:off x="4392032" y="1980015"/>
            <a:ext cx="797560" cy="460375"/>
          </a:xfrm>
          <a:prstGeom prst="rect">
            <a:avLst/>
          </a:prstGeom>
          <a:noFill/>
        </p:spPr>
        <p:txBody>
          <a:bodyPr wrap="none" rtlCol="0">
            <a:spAutoFit/>
          </a:bodyPr>
          <a:lstStyle/>
          <a:p>
            <a:r>
              <a:rPr lang="en-US" altLang="zh-CN" sz="2400" b="1">
                <a:solidFill>
                  <a:srgbClr val="FF0000"/>
                </a:solidFill>
              </a:rPr>
              <a:t>50</a:t>
            </a:r>
            <a:r>
              <a:rPr lang="zh-CN" altLang="en-US" sz="2400" b="1">
                <a:solidFill>
                  <a:srgbClr val="FF0000"/>
                </a:solidFill>
              </a:rPr>
              <a:t>°</a:t>
            </a:r>
          </a:p>
        </p:txBody>
      </p:sp>
      <p:cxnSp>
        <p:nvCxnSpPr>
          <p:cNvPr id="19" name="直接连接符 18"/>
          <p:cNvCxnSpPr/>
          <p:nvPr/>
        </p:nvCxnSpPr>
        <p:spPr>
          <a:xfrm flipH="1">
            <a:off x="5980430" y="1422400"/>
            <a:ext cx="212725" cy="3997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025640" y="1439545"/>
            <a:ext cx="320675" cy="39808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932420" y="1436370"/>
            <a:ext cx="808355" cy="39700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824035" y="1043390"/>
            <a:ext cx="946150" cy="460375"/>
          </a:xfrm>
          <a:prstGeom prst="rect">
            <a:avLst/>
          </a:prstGeom>
          <a:noFill/>
        </p:spPr>
        <p:txBody>
          <a:bodyPr wrap="none" rtlCol="0">
            <a:spAutoFit/>
          </a:bodyPr>
          <a:lstStyle/>
          <a:p>
            <a:r>
              <a:rPr lang="en-US" altLang="zh-CN" sz="2400" b="1">
                <a:solidFill>
                  <a:srgbClr val="FF0000"/>
                </a:solidFill>
              </a:rPr>
              <a:t>50</a:t>
            </a:r>
            <a:r>
              <a:rPr lang="zh-CN" altLang="en-US" sz="2400" b="1">
                <a:solidFill>
                  <a:srgbClr val="FF0000"/>
                </a:solidFill>
              </a:rPr>
              <a:t>°</a:t>
            </a:r>
            <a:r>
              <a:rPr lang="en-US" altLang="zh-CN" sz="2400" b="1">
                <a:solidFill>
                  <a:srgbClr val="FF0000"/>
                </a:solidFill>
              </a:rPr>
              <a:t>E</a:t>
            </a:r>
          </a:p>
        </p:txBody>
      </p:sp>
      <p:sp>
        <p:nvSpPr>
          <p:cNvPr id="23" name="文本框 22"/>
          <p:cNvSpPr txBox="1"/>
          <p:nvPr/>
        </p:nvSpPr>
        <p:spPr>
          <a:xfrm>
            <a:off x="5940044" y="1043390"/>
            <a:ext cx="797560" cy="460375"/>
          </a:xfrm>
          <a:prstGeom prst="rect">
            <a:avLst/>
          </a:prstGeom>
          <a:noFill/>
        </p:spPr>
        <p:txBody>
          <a:bodyPr wrap="none" rtlCol="0">
            <a:spAutoFit/>
          </a:bodyPr>
          <a:lstStyle/>
          <a:p>
            <a:r>
              <a:rPr lang="en-US" altLang="zh-CN" sz="2400" b="1">
                <a:solidFill>
                  <a:srgbClr val="FF0000"/>
                </a:solidFill>
              </a:rPr>
              <a:t>60</a:t>
            </a:r>
            <a:r>
              <a:rPr lang="zh-CN" altLang="en-US" sz="2400" b="1">
                <a:solidFill>
                  <a:srgbClr val="FF0000"/>
                </a:solidFill>
              </a:rPr>
              <a:t>°</a:t>
            </a:r>
            <a:endParaRPr lang="en-US" altLang="zh-CN" sz="2400" b="1">
              <a:solidFill>
                <a:srgbClr val="FF0000"/>
              </a:solidFill>
            </a:endParaRPr>
          </a:p>
        </p:txBody>
      </p:sp>
      <p:sp>
        <p:nvSpPr>
          <p:cNvPr id="25" name="文本框 24"/>
          <p:cNvSpPr txBox="1"/>
          <p:nvPr/>
        </p:nvSpPr>
        <p:spPr>
          <a:xfrm>
            <a:off x="6737604" y="1043390"/>
            <a:ext cx="797560" cy="460375"/>
          </a:xfrm>
          <a:prstGeom prst="rect">
            <a:avLst/>
          </a:prstGeom>
          <a:noFill/>
        </p:spPr>
        <p:txBody>
          <a:bodyPr wrap="none" rtlCol="0">
            <a:spAutoFit/>
          </a:bodyPr>
          <a:lstStyle/>
          <a:p>
            <a:r>
              <a:rPr lang="en-US" altLang="zh-CN" sz="2400" b="1">
                <a:solidFill>
                  <a:srgbClr val="FF0000"/>
                </a:solidFill>
              </a:rPr>
              <a:t>70</a:t>
            </a:r>
            <a:r>
              <a:rPr lang="zh-CN" altLang="en-US" sz="2400" b="1">
                <a:solidFill>
                  <a:srgbClr val="FF0000"/>
                </a:solidFill>
              </a:rPr>
              <a:t>°</a:t>
            </a:r>
            <a:endParaRPr lang="en-US" altLang="zh-CN" sz="2400" b="1">
              <a:solidFill>
                <a:srgbClr val="FF0000"/>
              </a:solidFill>
            </a:endParaRPr>
          </a:p>
        </p:txBody>
      </p:sp>
      <p:sp>
        <p:nvSpPr>
          <p:cNvPr id="26" name="文本框 25"/>
          <p:cNvSpPr txBox="1"/>
          <p:nvPr/>
        </p:nvSpPr>
        <p:spPr>
          <a:xfrm>
            <a:off x="7668056" y="1043390"/>
            <a:ext cx="797560" cy="460375"/>
          </a:xfrm>
          <a:prstGeom prst="rect">
            <a:avLst/>
          </a:prstGeom>
          <a:noFill/>
        </p:spPr>
        <p:txBody>
          <a:bodyPr wrap="none" rtlCol="0">
            <a:spAutoFit/>
          </a:bodyPr>
          <a:lstStyle/>
          <a:p>
            <a:r>
              <a:rPr lang="en-US" altLang="zh-CN" sz="2400" b="1">
                <a:solidFill>
                  <a:srgbClr val="FF0000"/>
                </a:solidFill>
              </a:rPr>
              <a:t>80</a:t>
            </a:r>
            <a:r>
              <a:rPr lang="zh-CN" altLang="en-US" sz="2400" b="1">
                <a:solidFill>
                  <a:srgbClr val="FF0000"/>
                </a:solidFill>
              </a:rPr>
              <a:t>°</a:t>
            </a:r>
            <a:endParaRPr lang="en-US" altLang="zh-CN" sz="2400" b="1">
              <a:solidFill>
                <a:srgbClr val="FF0000"/>
              </a:solidFill>
            </a:endParaRPr>
          </a:p>
        </p:txBody>
      </p:sp>
      <p:pic>
        <p:nvPicPr>
          <p:cNvPr id="30" name="图片 29" descr="图片1_副本"/>
          <p:cNvPicPr>
            <a:picLocks noChangeAspect="1"/>
          </p:cNvPicPr>
          <p:nvPr/>
        </p:nvPicPr>
        <p:blipFill>
          <a:blip r:embed="rId3"/>
          <a:stretch>
            <a:fillRect/>
          </a:stretch>
        </p:blipFill>
        <p:spPr>
          <a:xfrm>
            <a:off x="4464685" y="1151890"/>
            <a:ext cx="4578985" cy="4572635"/>
          </a:xfrm>
          <a:prstGeom prst="rect">
            <a:avLst/>
          </a:prstGeom>
          <a:solidFill>
            <a:schemeClr val="bg1"/>
          </a:solidFill>
        </p:spPr>
      </p:pic>
      <p:cxnSp>
        <p:nvCxnSpPr>
          <p:cNvPr id="29" name="直接箭头连接符 28"/>
          <p:cNvCxnSpPr/>
          <p:nvPr/>
        </p:nvCxnSpPr>
        <p:spPr>
          <a:xfrm flipH="1">
            <a:off x="6663690" y="3641725"/>
            <a:ext cx="13970" cy="426720"/>
          </a:xfrm>
          <a:prstGeom prst="straightConnector1">
            <a:avLst/>
          </a:prstGeom>
          <a:ln w="4445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396230" y="4182745"/>
            <a:ext cx="2724150" cy="460375"/>
          </a:xfrm>
          <a:prstGeom prst="rect">
            <a:avLst/>
          </a:prstGeom>
          <a:noFill/>
          <a:ln>
            <a:noFill/>
          </a:ln>
        </p:spPr>
        <p:txBody>
          <a:bodyPr wrap="none" rtlCol="0">
            <a:spAutoFit/>
          </a:bodyPr>
          <a:lstStyle/>
          <a:p>
            <a:r>
              <a:rPr lang="zh-CN" altLang="en-US" sz="2400" b="1">
                <a:solidFill>
                  <a:srgbClr val="FF0000"/>
                </a:solidFill>
              </a:rPr>
              <a:t>距印度洋：</a:t>
            </a:r>
            <a:r>
              <a:rPr lang="en-US" altLang="zh-CN" sz="2400" b="1">
                <a:solidFill>
                  <a:srgbClr val="FF0000"/>
                </a:solidFill>
              </a:rPr>
              <a:t>1100km</a:t>
            </a:r>
          </a:p>
        </p:txBody>
      </p:sp>
      <p:cxnSp>
        <p:nvCxnSpPr>
          <p:cNvPr id="32" name="直接箭头连接符 31"/>
          <p:cNvCxnSpPr/>
          <p:nvPr/>
        </p:nvCxnSpPr>
        <p:spPr>
          <a:xfrm flipV="1">
            <a:off x="7346315" y="3044190"/>
            <a:ext cx="796925" cy="42545"/>
          </a:xfrm>
          <a:prstGeom prst="straightConnector1">
            <a:avLst/>
          </a:prstGeom>
          <a:ln w="4445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8028059" y="2576830"/>
            <a:ext cx="1342390" cy="1198880"/>
          </a:xfrm>
          <a:prstGeom prst="rect">
            <a:avLst/>
          </a:prstGeom>
          <a:noFill/>
          <a:ln>
            <a:noFill/>
          </a:ln>
        </p:spPr>
        <p:txBody>
          <a:bodyPr wrap="square" rtlCol="0">
            <a:spAutoFit/>
          </a:bodyPr>
          <a:lstStyle/>
          <a:p>
            <a:r>
              <a:rPr lang="zh-CN" altLang="en-US" sz="2400" b="1">
                <a:solidFill>
                  <a:srgbClr val="FF0000"/>
                </a:solidFill>
              </a:rPr>
              <a:t>距太</a:t>
            </a:r>
          </a:p>
          <a:p>
            <a:r>
              <a:rPr lang="zh-CN" altLang="en-US" sz="2400" b="1">
                <a:solidFill>
                  <a:srgbClr val="FF0000"/>
                </a:solidFill>
              </a:rPr>
              <a:t>平洋：</a:t>
            </a:r>
            <a:r>
              <a:rPr lang="en-US" altLang="zh-CN" sz="2400" b="1">
                <a:solidFill>
                  <a:srgbClr val="FF0000"/>
                </a:solidFill>
              </a:rPr>
              <a:t>3750km</a:t>
            </a:r>
          </a:p>
        </p:txBody>
      </p:sp>
      <p:cxnSp>
        <p:nvCxnSpPr>
          <p:cNvPr id="34" name="直接箭头连接符 33"/>
          <p:cNvCxnSpPr/>
          <p:nvPr/>
        </p:nvCxnSpPr>
        <p:spPr>
          <a:xfrm flipV="1">
            <a:off x="6868160" y="2275840"/>
            <a:ext cx="0" cy="612140"/>
          </a:xfrm>
          <a:prstGeom prst="straightConnector1">
            <a:avLst/>
          </a:prstGeom>
          <a:ln w="4445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608955" y="1771650"/>
            <a:ext cx="2724150" cy="460375"/>
          </a:xfrm>
          <a:prstGeom prst="rect">
            <a:avLst/>
          </a:prstGeom>
          <a:noFill/>
          <a:ln>
            <a:noFill/>
          </a:ln>
        </p:spPr>
        <p:txBody>
          <a:bodyPr wrap="none" rtlCol="0">
            <a:spAutoFit/>
          </a:bodyPr>
          <a:lstStyle/>
          <a:p>
            <a:r>
              <a:rPr lang="zh-CN" altLang="en-US" sz="2400" b="1">
                <a:solidFill>
                  <a:srgbClr val="FF0000"/>
                </a:solidFill>
              </a:rPr>
              <a:t>距北冰洋：</a:t>
            </a:r>
            <a:r>
              <a:rPr lang="en-US" altLang="zh-CN" sz="2400" b="1">
                <a:solidFill>
                  <a:srgbClr val="FF0000"/>
                </a:solidFill>
              </a:rPr>
              <a:t>1600km</a:t>
            </a:r>
          </a:p>
        </p:txBody>
      </p:sp>
      <p:cxnSp>
        <p:nvCxnSpPr>
          <p:cNvPr id="37" name="直接箭头连接符 36"/>
          <p:cNvCxnSpPr/>
          <p:nvPr/>
        </p:nvCxnSpPr>
        <p:spPr>
          <a:xfrm flipH="1">
            <a:off x="6000750" y="3143885"/>
            <a:ext cx="327025" cy="85090"/>
          </a:xfrm>
          <a:prstGeom prst="straightConnector1">
            <a:avLst/>
          </a:prstGeom>
          <a:ln w="4445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669790" y="2771775"/>
            <a:ext cx="1255395" cy="829945"/>
          </a:xfrm>
          <a:prstGeom prst="rect">
            <a:avLst/>
          </a:prstGeom>
          <a:noFill/>
          <a:ln>
            <a:noFill/>
          </a:ln>
        </p:spPr>
        <p:txBody>
          <a:bodyPr wrap="square" rtlCol="0">
            <a:spAutoFit/>
          </a:bodyPr>
          <a:lstStyle/>
          <a:p>
            <a:r>
              <a:rPr lang="zh-CN" altLang="en-US" sz="2400" b="1">
                <a:solidFill>
                  <a:srgbClr val="FF0000"/>
                </a:solidFill>
              </a:rPr>
              <a:t>距黑海：</a:t>
            </a:r>
          </a:p>
          <a:p>
            <a:r>
              <a:rPr lang="en-US" altLang="zh-CN" sz="2400" b="1">
                <a:solidFill>
                  <a:srgbClr val="FF0000"/>
                </a:solidFill>
              </a:rPr>
              <a:t>1100km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22" presetClass="entr" presetSubtype="1"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22" presetClass="entr" presetSubtype="1"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22" presetClass="entr" presetSubtype="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22" presetClass="entr" presetSubtype="1"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9" grpId="0" bldLvl="0" animBg="1"/>
      <p:bldP spid="10" grpId="0" bldLvl="0" animBg="1"/>
      <p:bldP spid="13" grpId="0" bldLvl="0" animBg="1"/>
      <p:bldP spid="14" grpId="0" bldLvl="0" animBg="1"/>
      <p:bldP spid="7" grpId="0" animBg="1"/>
      <p:bldP spid="15" grpId="0" animBg="1"/>
      <p:bldP spid="16" grpId="0"/>
      <p:bldP spid="17" grpId="0"/>
      <p:bldP spid="22" grpId="0"/>
      <p:bldP spid="23" grpId="0"/>
      <p:bldP spid="25" grpId="0"/>
      <p:bldP spid="26" grpId="0"/>
      <p:bldP spid="31" grpId="0" bldLvl="0" animBg="1"/>
      <p:bldP spid="33" grpId="0" bldLvl="0" animBg="1"/>
      <p:bldP spid="36" grpId="0" bldLvl="0" animBg="1"/>
      <p:bldP spid="38"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58904" y="-153888"/>
            <a:ext cx="267741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000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2020.1</a:t>
            </a: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浙江）</a:t>
            </a:r>
            <a:endParaRPr kumimoji="0" lang="en-US" altLang="zh-CN"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4000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阅读材料，完成下列问题。（</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a:t>
            </a:r>
            <a:endParaRPr kumimoji="0" lang="zh-CN" altLang="en-US" sz="2000" b="0" i="0" u="none" strike="noStrike" cap="none" normalizeH="0" baseline="0" dirty="0" smtClean="0">
              <a:ln>
                <a:noFill/>
              </a:ln>
              <a:solidFill>
                <a:schemeClr val="tx1"/>
              </a:solidFill>
              <a:effectLst/>
            </a:endParaRPr>
          </a:p>
          <a:p>
            <a:pPr marL="0" marR="0" lvl="0" indent="40005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材料一</a:t>
            </a:r>
            <a:r>
              <a:rPr kumimoji="0" lang="zh-CN" altLang="en-US" sz="20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cs typeface="Times New Roman" panose="02020603050405020304" pitchFamily="18" charset="0"/>
              </a:rPr>
              <a:t>  </a:t>
            </a:r>
            <a:r>
              <a:rPr kumimoji="0" lang="zh-CN" altLang="en-US" sz="2000" b="0"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材料下图为中亚地区略图。</a:t>
            </a:r>
            <a:endParaRPr kumimoji="0" lang="zh-CN" altLang="en-US" sz="2000" b="0" i="0" u="none" strike="noStrike" cap="none" normalizeH="0" baseline="0" dirty="0" smtClean="0">
              <a:ln>
                <a:noFill/>
              </a:ln>
              <a:solidFill>
                <a:schemeClr val="tx1"/>
              </a:solidFill>
              <a:effectLst/>
            </a:endParaRPr>
          </a:p>
          <a:p>
            <a:pPr marL="0" marR="0" lvl="0" indent="40005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endParaRPr>
          </a:p>
        </p:txBody>
      </p:sp>
      <p:sp>
        <p:nvSpPr>
          <p:cNvPr id="5" name="Rectangle 3"/>
          <p:cNvSpPr>
            <a:spLocks noChangeArrowheads="1"/>
          </p:cNvSpPr>
          <p:nvPr/>
        </p:nvSpPr>
        <p:spPr bwMode="auto">
          <a:xfrm>
            <a:off x="58861" y="1742563"/>
            <a:ext cx="250078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33350" algn="l" defTabSz="914400" rtl="0" eaLnBrk="0" fontAlgn="base" latinLnBrk="0" hangingPunct="0">
              <a:lnSpc>
                <a:spcPct val="100000"/>
              </a:lnSpc>
              <a:spcBef>
                <a:spcPct val="0"/>
              </a:spcBef>
              <a:spcAft>
                <a:spcPct val="0"/>
              </a:spcAft>
              <a:buClrTx/>
              <a:buSzTx/>
              <a:buFontTx/>
              <a:buNone/>
              <a:tabLst/>
            </a:pPr>
            <a:r>
              <a:rPr kumimoji="0" lang="zh-CN" sz="20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材料二</a:t>
            </a:r>
            <a:r>
              <a:rPr kumimoji="0" lang="zh-CN" altLang="en-US" sz="20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cs typeface="Times New Roman" panose="02020603050405020304" pitchFamily="18" charset="0"/>
              </a:rPr>
              <a:t>  </a:t>
            </a:r>
            <a:r>
              <a:rPr kumimoji="0" lang="zh-CN" altLang="en-US" sz="2000" b="0"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乙地为所在国棉花主产区，棉花播种面积约占该地种植总面积的</a:t>
            </a:r>
            <a:r>
              <a:rPr kumimoji="0" lang="en-US" altLang="zh-CN" sz="2000" b="0" i="0" u="none" strike="noStrike" cap="none" normalizeH="0" baseline="0" dirty="0" smtClean="0">
                <a:ln>
                  <a:noFill/>
                </a:ln>
                <a:solidFill>
                  <a:schemeClr val="tx1"/>
                </a:solidFill>
                <a:effectLst/>
                <a:latin typeface="Calibri" panose="020F0502020204030204" pitchFamily="34" charset="0"/>
                <a:ea typeface="华文楷体" panose="02010600040101010101" pitchFamily="2" charset="-122"/>
                <a:cs typeface="Times New Roman" panose="02020603050405020304" pitchFamily="18" charset="0"/>
              </a:rPr>
              <a:t>40%</a:t>
            </a:r>
            <a:r>
              <a:rPr kumimoji="0" lang="zh-CN" altLang="en-US" sz="2000" b="0" i="0" u="none" strike="noStrike" cap="none" normalizeH="0" baseline="0" dirty="0" smtClean="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，所产棉花大部分出口到俄罗斯、中国，已发展成为重要棉花输出基地。</a:t>
            </a:r>
            <a:endParaRPr kumimoji="0" lang="zh-CN" altLang="en-US" sz="2000" b="0" i="0" u="none" strike="noStrike" cap="none" normalizeH="0" baseline="0" dirty="0" smtClean="0">
              <a:ln>
                <a:noFill/>
              </a:ln>
              <a:solidFill>
                <a:schemeClr val="tx1"/>
              </a:solidFill>
              <a:effectLst/>
            </a:endParaRPr>
          </a:p>
        </p:txBody>
      </p:sp>
      <p:pic>
        <p:nvPicPr>
          <p:cNvPr id="4100" name="图片 33"/>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2438400" y="178264"/>
            <a:ext cx="6705600" cy="4269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5"/>
          <p:cNvSpPr/>
          <p:nvPr/>
        </p:nvSpPr>
        <p:spPr>
          <a:xfrm>
            <a:off x="0" y="4412883"/>
            <a:ext cx="8776812" cy="707886"/>
          </a:xfrm>
          <a:prstGeom prst="rect">
            <a:avLst/>
          </a:prstGeom>
        </p:spPr>
        <p:txBody>
          <a:bodyPr wrap="square">
            <a:spAutoFit/>
          </a:bodyPr>
          <a:lstStyle/>
          <a:p>
            <a:pPr lvl="0" indent="133350" eaLnBrk="0" fontAlgn="base" hangingPunct="0">
              <a:spcBef>
                <a:spcPct val="0"/>
              </a:spcBef>
              <a:spcAft>
                <a:spcPct val="0"/>
              </a:spcAft>
            </a:pP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）指出甲地径流的主要补给类型，分析城镇沿甲河分布的原因。（</a:t>
            </a:r>
            <a:r>
              <a:rPr lang="en-US" altLang="zh-CN" sz="2000" b="1" dirty="0">
                <a:latin typeface="Times New Roman" panose="02020603050405020304" pitchFamily="18" charset="0"/>
                <a:cs typeface="Times New Roman" panose="02020603050405020304" pitchFamily="18" charset="0"/>
              </a:rPr>
              <a:t>6</a:t>
            </a:r>
            <a:r>
              <a:rPr lang="zh-CN" altLang="en-US" sz="2000" b="1" dirty="0">
                <a:latin typeface="Times New Roman" panose="02020603050405020304" pitchFamily="18" charset="0"/>
                <a:cs typeface="Times New Roman" panose="02020603050405020304" pitchFamily="18" charset="0"/>
              </a:rPr>
              <a:t>分）</a:t>
            </a:r>
            <a:endParaRPr lang="zh-CN" altLang="en-US" sz="2000" b="1" dirty="0"/>
          </a:p>
          <a:p>
            <a:pPr lvl="0" indent="133350" eaLnBrk="0" fontAlgn="base" hangingPunct="0">
              <a:spcBef>
                <a:spcPct val="0"/>
              </a:spcBef>
              <a:spcAft>
                <a:spcPct val="0"/>
              </a:spcAft>
            </a:pP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）说明乙地是重要棉花输出基地的主要原因。（</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分）</a:t>
            </a:r>
            <a:endParaRPr lang="zh-CN" altLang="en-US" sz="2000" b="1" dirty="0">
              <a:latin typeface="Arial" panose="020B0604020202020204" pitchFamily="34" charset="0"/>
            </a:endParaRPr>
          </a:p>
        </p:txBody>
      </p:sp>
      <p:sp>
        <p:nvSpPr>
          <p:cNvPr id="7" name="矩形 6"/>
          <p:cNvSpPr/>
          <p:nvPr/>
        </p:nvSpPr>
        <p:spPr>
          <a:xfrm>
            <a:off x="249382" y="5128434"/>
            <a:ext cx="8527430" cy="1569660"/>
          </a:xfrm>
          <a:prstGeom prst="rect">
            <a:avLst/>
          </a:prstGeom>
        </p:spPr>
        <p:txBody>
          <a:bodyPr wrap="square">
            <a:spAutoFit/>
          </a:bodyPr>
          <a:lstStyle/>
          <a:p>
            <a:pPr marL="137160" indent="-137160"/>
            <a:r>
              <a:rPr lang="en-US" altLang="zh-CN" sz="2400" b="1" kern="100" dirty="0">
                <a:solidFill>
                  <a:srgbClr val="FF0000"/>
                </a:solidFill>
                <a:latin typeface="Times New Roman" panose="02020603050405020304" pitchFamily="18" charset="0"/>
                <a:cs typeface="Times New Roman" panose="02020603050405020304" pitchFamily="18" charset="0"/>
              </a:rPr>
              <a:t>27.</a:t>
            </a:r>
            <a:r>
              <a:rPr lang="zh-CN" altLang="zh-CN" sz="2400" b="1" kern="100" dirty="0">
                <a:solidFill>
                  <a:srgbClr val="FF0000"/>
                </a:solidFill>
                <a:latin typeface="Times New Roman" panose="02020603050405020304" pitchFamily="18" charset="0"/>
                <a:cs typeface="Times New Roman" panose="02020603050405020304" pitchFamily="18" charset="0"/>
              </a:rPr>
              <a:t>（</a:t>
            </a:r>
            <a:r>
              <a:rPr lang="en-US" altLang="zh-CN" sz="2400" b="1" kern="100" dirty="0">
                <a:solidFill>
                  <a:srgbClr val="FF0000"/>
                </a:solidFill>
                <a:latin typeface="Times New Roman" panose="02020603050405020304" pitchFamily="18" charset="0"/>
                <a:cs typeface="Times New Roman" panose="02020603050405020304" pitchFamily="18" charset="0"/>
              </a:rPr>
              <a:t>1</a:t>
            </a:r>
            <a:r>
              <a:rPr lang="zh-CN" altLang="zh-CN" sz="2400" b="1" kern="100" dirty="0">
                <a:solidFill>
                  <a:srgbClr val="FF0000"/>
                </a:solidFill>
                <a:latin typeface="Times New Roman" panose="02020603050405020304" pitchFamily="18" charset="0"/>
                <a:cs typeface="Times New Roman" panose="02020603050405020304" pitchFamily="18" charset="0"/>
              </a:rPr>
              <a:t>）冰雪融水</a:t>
            </a:r>
            <a:r>
              <a:rPr lang="zh-CN" altLang="zh-CN" sz="2400" b="1" kern="100" dirty="0" smtClean="0">
                <a:solidFill>
                  <a:srgbClr val="FF0000"/>
                </a:solidFill>
                <a:latin typeface="Times New Roman" panose="02020603050405020304" pitchFamily="18" charset="0"/>
                <a:cs typeface="Times New Roman" panose="02020603050405020304" pitchFamily="18" charset="0"/>
              </a:rPr>
              <a:t>补给</a:t>
            </a:r>
            <a:r>
              <a:rPr lang="zh-CN" altLang="en-US" sz="2400" b="1" kern="100" dirty="0" smtClean="0">
                <a:solidFill>
                  <a:srgbClr val="FF0000"/>
                </a:solidFill>
                <a:latin typeface="Times New Roman" panose="02020603050405020304" pitchFamily="18" charset="0"/>
                <a:cs typeface="Times New Roman" panose="02020603050405020304" pitchFamily="18" charset="0"/>
              </a:rPr>
              <a:t>。</a:t>
            </a:r>
            <a:r>
              <a:rPr lang="en-US" altLang="zh-CN" sz="2400" b="1" kern="100" dirty="0" smtClean="0">
                <a:solidFill>
                  <a:srgbClr val="FF0000"/>
                </a:solidFill>
                <a:latin typeface="Times New Roman" panose="02020603050405020304" pitchFamily="18" charset="0"/>
                <a:cs typeface="Times New Roman" panose="02020603050405020304" pitchFamily="18" charset="0"/>
              </a:rPr>
              <a:t>  </a:t>
            </a:r>
            <a:r>
              <a:rPr lang="zh-CN" altLang="zh-CN" sz="2400" b="1" kern="100" dirty="0">
                <a:solidFill>
                  <a:srgbClr val="FF0000"/>
                </a:solidFill>
                <a:latin typeface="Times New Roman" panose="02020603050405020304" pitchFamily="18" charset="0"/>
                <a:cs typeface="Times New Roman" panose="02020603050405020304" pitchFamily="18" charset="0"/>
              </a:rPr>
              <a:t>降水量小，气候较干旱；靠近河流，用水方便；灌溉农业发达；人口密度大。</a:t>
            </a:r>
            <a:endParaRPr lang="zh-CN" altLang="zh-CN" sz="2400" b="1" kern="100" dirty="0">
              <a:solidFill>
                <a:srgbClr val="FF0000"/>
              </a:solidFill>
              <a:latin typeface="Calibri" panose="020F0502020204030204" pitchFamily="34" charset="0"/>
              <a:cs typeface="Times New Roman" panose="02020603050405020304" pitchFamily="18" charset="0"/>
            </a:endParaRPr>
          </a:p>
          <a:p>
            <a:r>
              <a:rPr lang="zh-CN" altLang="zh-CN" sz="2400" b="1" kern="100" dirty="0">
                <a:solidFill>
                  <a:srgbClr val="FF0000"/>
                </a:solidFill>
                <a:latin typeface="Times New Roman" panose="02020603050405020304" pitchFamily="18" charset="0"/>
                <a:cs typeface="Times New Roman" panose="02020603050405020304" pitchFamily="18" charset="0"/>
              </a:rPr>
              <a:t>（</a:t>
            </a:r>
            <a:r>
              <a:rPr lang="en-US" altLang="zh-CN" sz="2400" b="1" kern="100" dirty="0">
                <a:solidFill>
                  <a:srgbClr val="FF0000"/>
                </a:solidFill>
                <a:latin typeface="Times New Roman" panose="02020603050405020304" pitchFamily="18" charset="0"/>
                <a:cs typeface="Times New Roman" panose="02020603050405020304" pitchFamily="18" charset="0"/>
              </a:rPr>
              <a:t>2</a:t>
            </a:r>
            <a:r>
              <a:rPr lang="zh-CN" altLang="zh-CN" sz="2400" b="1" kern="100" dirty="0">
                <a:solidFill>
                  <a:srgbClr val="FF0000"/>
                </a:solidFill>
                <a:latin typeface="Times New Roman" panose="02020603050405020304" pitchFamily="18" charset="0"/>
                <a:cs typeface="Times New Roman" panose="02020603050405020304" pitchFamily="18" charset="0"/>
              </a:rPr>
              <a:t>）有灌溉水源；光照充足，棉花优质；棉花产量大，供过于求；棉花宜采用铁路运输，运输便利。</a:t>
            </a:r>
            <a:endParaRPr lang="zh-CN" altLang="zh-CN" sz="2400" b="1" kern="100" dirty="0">
              <a:solidFill>
                <a:srgbClr val="FF0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449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3"/>
          <a:stretch>
            <a:fillRect/>
          </a:stretch>
        </p:blipFill>
        <p:spPr>
          <a:xfrm>
            <a:off x="0" y="-16510"/>
            <a:ext cx="9147810" cy="6875145"/>
          </a:xfrm>
          <a:prstGeom prst="rect">
            <a:avLst/>
          </a:prstGeom>
        </p:spPr>
      </p:pic>
      <p:sp>
        <p:nvSpPr>
          <p:cNvPr id="2" name="矩形 1"/>
          <p:cNvSpPr/>
          <p:nvPr/>
        </p:nvSpPr>
        <p:spPr>
          <a:xfrm>
            <a:off x="0" y="2484018"/>
            <a:ext cx="9147810" cy="1892300"/>
          </a:xfrm>
          <a:prstGeom prst="rect">
            <a:avLst/>
          </a:prstGeom>
          <a:solidFill>
            <a:schemeClr val="accent1">
              <a:lumMod val="20000"/>
              <a:lumOff val="80000"/>
              <a:alpha val="25000"/>
            </a:schemeClr>
          </a:solidFill>
          <a:ln w="25400" cmpd="thickThin">
            <a:solidFill>
              <a:schemeClr val="tx1">
                <a:lumMod val="95000"/>
                <a:lumOff val="5000"/>
              </a:schemeClr>
            </a:solidFill>
          </a:ln>
          <a:effectLst>
            <a:outerShdw blurRad="63500" sx="102000" sy="102000" algn="ctr"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84781" y="2556019"/>
            <a:ext cx="4773930" cy="1198880"/>
          </a:xfrm>
          <a:prstGeom prst="rect">
            <a:avLst/>
          </a:prstGeom>
          <a:noFill/>
          <a:ln>
            <a:noFill/>
          </a:ln>
          <a:effectLst>
            <a:outerShdw blurRad="63500" sx="102000" sy="102000" algn="ctr" rotWithShape="0">
              <a:prstClr val="black">
                <a:alpha val="40000"/>
              </a:prstClr>
            </a:outerShdw>
          </a:effectLst>
        </p:spPr>
        <p:txBody>
          <a:bodyPr wrap="none" rtlCol="0">
            <a:spAutoFit/>
          </a:bodyPr>
          <a:lstStyle/>
          <a:p>
            <a:r>
              <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哈萨克斯坦</a:t>
            </a:r>
          </a:p>
        </p:txBody>
      </p:sp>
      <p:pic>
        <p:nvPicPr>
          <p:cNvPr id="3" name="图片 2" descr="timg (11)"/>
          <p:cNvPicPr>
            <a:picLocks noChangeAspect="1"/>
          </p:cNvPicPr>
          <p:nvPr/>
        </p:nvPicPr>
        <p:blipFill>
          <a:blip r:embed="rId4"/>
          <a:stretch>
            <a:fillRect/>
          </a:stretch>
        </p:blipFill>
        <p:spPr>
          <a:xfrm>
            <a:off x="4039235" y="3708028"/>
            <a:ext cx="1065530" cy="545465"/>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d6ca7bcb0a46f21f99047b20fb246b600c33ae94"/>
          <p:cNvPicPr>
            <a:picLocks noChangeAspect="1"/>
          </p:cNvPicPr>
          <p:nvPr/>
        </p:nvPicPr>
        <p:blipFill>
          <a:blip r:embed="rId4"/>
          <a:stretch>
            <a:fillRect/>
          </a:stretch>
        </p:blipFill>
        <p:spPr>
          <a:xfrm>
            <a:off x="3797935" y="3009265"/>
            <a:ext cx="5144770" cy="3545840"/>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二、哈萨克斯坦</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01295" y="972185"/>
            <a:ext cx="272224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zh-CN" altLang="en-US" sz="3200">
                <a:solidFill>
                  <a:schemeClr val="tx1"/>
                </a:solidFill>
                <a:effectLst/>
                <a:latin typeface="+mn-ea"/>
                <a:cs typeface="+mn-ea"/>
              </a:rPr>
              <a:t>最大内陆国</a:t>
            </a:r>
            <a:endParaRPr lang="zh-CN" altLang="en-US" sz="3200">
              <a:solidFill>
                <a:schemeClr val="tx1"/>
              </a:solidFill>
              <a:effectLst/>
              <a:latin typeface="+mn-ea"/>
              <a:ea typeface="楷体" panose="02010609060101010101" charset="-122"/>
              <a:cs typeface="+mn-ea"/>
            </a:endParaRPr>
          </a:p>
        </p:txBody>
      </p:sp>
      <p:sp>
        <p:nvSpPr>
          <p:cNvPr id="19" name="圆角矩形 18"/>
          <p:cNvSpPr/>
          <p:nvPr/>
        </p:nvSpPr>
        <p:spPr>
          <a:xfrm>
            <a:off x="6675120" y="146685"/>
            <a:ext cx="2264410"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030720" y="210820"/>
            <a:ext cx="155321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概  况</a:t>
            </a: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1044" r:id="rId5" imgW="914400" imgH="215900" progId="Equation.KSEE3">
                  <p:embed/>
                </p:oleObj>
              </mc:Choice>
              <mc:Fallback>
                <p:oleObj r:id="rId5" imgW="914400" imgH="215900" progId="Equation.KSEE3">
                  <p:embed/>
                  <p:pic>
                    <p:nvPicPr>
                      <p:cNvPr id="0" name="图片 1024"/>
                      <p:cNvPicPr/>
                      <p:nvPr/>
                    </p:nvPicPr>
                    <p:blipFill>
                      <a:blip r:embed="rId6"/>
                      <a:stretch>
                        <a:fillRect/>
                      </a:stretch>
                    </p:blipFill>
                    <p:spPr>
                      <a:xfrm>
                        <a:off x="4114800" y="3321050"/>
                        <a:ext cx="914400" cy="215900"/>
                      </a:xfrm>
                      <a:prstGeom prst="rect">
                        <a:avLst/>
                      </a:prstGeom>
                    </p:spPr>
                  </p:pic>
                </p:oleObj>
              </mc:Fallback>
            </mc:AlternateContent>
          </a:graphicData>
        </a:graphic>
      </p:graphicFrame>
      <p:sp>
        <p:nvSpPr>
          <p:cNvPr id="6" name="文本框 5"/>
          <p:cNvSpPr txBox="1"/>
          <p:nvPr/>
        </p:nvSpPr>
        <p:spPr>
          <a:xfrm>
            <a:off x="217805" y="1781175"/>
            <a:ext cx="8724265" cy="105092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rgbClr val="FF0000"/>
                </a:solidFill>
                <a:latin typeface="Calibri" panose="020F0502020204030204" charset="0"/>
                <a:cs typeface="+mn-ea"/>
              </a:rPr>
              <a:t>位置：</a:t>
            </a:r>
            <a:r>
              <a:rPr lang="zh-CN" altLang="en-US" sz="2400">
                <a:solidFill>
                  <a:schemeClr val="tx1"/>
                </a:solidFill>
                <a:latin typeface="楷体" panose="02010609060101010101" charset="-122"/>
                <a:ea typeface="楷体" panose="02010609060101010101" charset="-122"/>
                <a:cs typeface="+mn-ea"/>
              </a:rPr>
              <a:t>地处中亚腹地，西临里海，北与俄罗斯、东与中国、南与乌兹别克斯坦等国相邻。深居内陆，面积</a:t>
            </a:r>
            <a:r>
              <a:rPr lang="en-US" altLang="zh-CN" sz="2400">
                <a:solidFill>
                  <a:schemeClr val="tx1"/>
                </a:solidFill>
                <a:latin typeface="楷体" panose="02010609060101010101" charset="-122"/>
                <a:ea typeface="楷体" panose="02010609060101010101" charset="-122"/>
                <a:cs typeface="+mn-ea"/>
              </a:rPr>
              <a:t>270</a:t>
            </a:r>
            <a:r>
              <a:rPr lang="zh-CN" altLang="en-US" sz="2400">
                <a:solidFill>
                  <a:schemeClr val="tx1"/>
                </a:solidFill>
                <a:latin typeface="楷体" panose="02010609060101010101" charset="-122"/>
                <a:ea typeface="楷体" panose="02010609060101010101" charset="-122"/>
                <a:cs typeface="+mn-ea"/>
              </a:rPr>
              <a:t>万</a:t>
            </a:r>
            <a:r>
              <a:rPr lang="en-US" altLang="zh-CN" sz="2400">
                <a:solidFill>
                  <a:schemeClr val="tx1"/>
                </a:solidFill>
                <a:latin typeface="楷体" panose="02010609060101010101" charset="-122"/>
                <a:ea typeface="楷体" panose="02010609060101010101" charset="-122"/>
                <a:cs typeface="+mn-ea"/>
              </a:rPr>
              <a:t>km²</a:t>
            </a:r>
            <a:r>
              <a:rPr lang="zh-CN" altLang="en-US" sz="2400">
                <a:solidFill>
                  <a:schemeClr val="tx1"/>
                </a:solidFill>
                <a:latin typeface="楷体" panose="02010609060101010101" charset="-122"/>
                <a:ea typeface="楷体" panose="02010609060101010101" charset="-122"/>
                <a:cs typeface="+mn-ea"/>
              </a:rPr>
              <a:t>。</a:t>
            </a:r>
            <a:endParaRPr lang="zh-CN" altLang="en-US" sz="2800" b="1">
              <a:solidFill>
                <a:schemeClr val="tx1"/>
              </a:solidFill>
              <a:latin typeface="Calibri" panose="020F0502020204030204" charset="0"/>
              <a:cs typeface="+mn-ea"/>
            </a:endParaRPr>
          </a:p>
        </p:txBody>
      </p:sp>
      <p:sp>
        <p:nvSpPr>
          <p:cNvPr id="5" name="文本框 4"/>
          <p:cNvSpPr txBox="1"/>
          <p:nvPr/>
        </p:nvSpPr>
        <p:spPr>
          <a:xfrm>
            <a:off x="201295" y="3009265"/>
            <a:ext cx="3446145" cy="237998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rgbClr val="FF0000"/>
                </a:solidFill>
                <a:latin typeface="Calibri" panose="020F0502020204030204" charset="0"/>
                <a:cs typeface="+mn-ea"/>
              </a:rPr>
              <a:t>资源</a:t>
            </a:r>
            <a:r>
              <a:rPr lang="zh-CN" altLang="en-US" sz="2000" b="1">
                <a:solidFill>
                  <a:srgbClr val="FF0000"/>
                </a:solidFill>
                <a:latin typeface="Calibri" panose="020F0502020204030204" charset="0"/>
                <a:cs typeface="+mn-ea"/>
              </a:rPr>
              <a:t>、</a:t>
            </a:r>
            <a:r>
              <a:rPr lang="zh-CN" altLang="en-US" sz="2800" b="1">
                <a:solidFill>
                  <a:srgbClr val="FF0000"/>
                </a:solidFill>
                <a:latin typeface="Calibri" panose="020F0502020204030204" charset="0"/>
                <a:cs typeface="+mn-ea"/>
              </a:rPr>
              <a:t>经济：</a:t>
            </a:r>
            <a:r>
              <a:rPr lang="zh-CN" altLang="en-US" sz="2400">
                <a:solidFill>
                  <a:schemeClr val="tx1"/>
                </a:solidFill>
                <a:latin typeface="楷体" panose="02010609060101010101" charset="-122"/>
                <a:ea typeface="楷体" panose="02010609060101010101" charset="-122"/>
                <a:cs typeface="+mn-ea"/>
              </a:rPr>
              <a:t>资源丰富</a:t>
            </a:r>
            <a:r>
              <a:rPr lang="zh-CN" altLang="en-US" sz="2000">
                <a:solidFill>
                  <a:schemeClr val="tx1"/>
                </a:solidFill>
                <a:latin typeface="楷体" panose="02010609060101010101" charset="-122"/>
                <a:ea typeface="楷体" panose="02010609060101010101" charset="-122"/>
                <a:cs typeface="+mn-ea"/>
              </a:rPr>
              <a:t>，</a:t>
            </a:r>
            <a:r>
              <a:rPr lang="zh-CN" altLang="en-US" sz="2400">
                <a:solidFill>
                  <a:schemeClr val="tx1"/>
                </a:solidFill>
                <a:latin typeface="楷体" panose="02010609060101010101" charset="-122"/>
                <a:ea typeface="楷体" panose="02010609060101010101" charset="-122"/>
                <a:cs typeface="+mn-ea"/>
              </a:rPr>
              <a:t>耕地草原广阔</a:t>
            </a:r>
            <a:r>
              <a:rPr lang="zh-CN" altLang="en-US" sz="2000">
                <a:solidFill>
                  <a:schemeClr val="tx1"/>
                </a:solidFill>
                <a:latin typeface="楷体" panose="02010609060101010101" charset="-122"/>
                <a:ea typeface="楷体" panose="02010609060101010101" charset="-122"/>
                <a:cs typeface="+mn-ea"/>
              </a:rPr>
              <a:t>，</a:t>
            </a:r>
            <a:r>
              <a:rPr lang="zh-CN" altLang="en-US" sz="2400">
                <a:solidFill>
                  <a:schemeClr val="tx1"/>
                </a:solidFill>
                <a:latin typeface="楷体" panose="02010609060101010101" charset="-122"/>
                <a:ea typeface="楷体" panose="02010609060101010101" charset="-122"/>
                <a:cs typeface="+mn-ea"/>
              </a:rPr>
              <a:t>农产品自给有余。矿产丰富</a:t>
            </a:r>
            <a:r>
              <a:rPr lang="zh-CN" altLang="en-US" sz="2000">
                <a:solidFill>
                  <a:schemeClr val="tx1"/>
                </a:solidFill>
                <a:latin typeface="楷体" panose="02010609060101010101" charset="-122"/>
                <a:ea typeface="楷体" panose="02010609060101010101" charset="-122"/>
                <a:cs typeface="+mn-ea"/>
              </a:rPr>
              <a:t>，</a:t>
            </a:r>
            <a:r>
              <a:rPr lang="zh-CN" altLang="en-US" sz="2400">
                <a:solidFill>
                  <a:schemeClr val="tx1"/>
                </a:solidFill>
                <a:latin typeface="楷体" panose="02010609060101010101" charset="-122"/>
                <a:ea typeface="楷体" panose="02010609060101010101" charset="-122"/>
                <a:cs typeface="+mn-ea"/>
              </a:rPr>
              <a:t>形成以能源</a:t>
            </a:r>
            <a:r>
              <a:rPr lang="zh-CN" altLang="en-US" b="1">
                <a:solidFill>
                  <a:schemeClr val="tx1"/>
                </a:solidFill>
                <a:latin typeface="楷体" panose="02010609060101010101" charset="-122"/>
                <a:ea typeface="楷体" panose="02010609060101010101" charset="-122"/>
                <a:cs typeface="+mn-ea"/>
              </a:rPr>
              <a:t>、</a:t>
            </a:r>
            <a:r>
              <a:rPr lang="zh-CN" altLang="en-US" sz="2400">
                <a:solidFill>
                  <a:schemeClr val="tx1"/>
                </a:solidFill>
                <a:latin typeface="楷体" panose="02010609060101010101" charset="-122"/>
                <a:ea typeface="楷体" panose="02010609060101010101" charset="-122"/>
                <a:cs typeface="+mn-ea"/>
              </a:rPr>
              <a:t>采矿为主的工业体系。</a:t>
            </a:r>
            <a:endParaRPr lang="zh-CN" altLang="en-US" sz="2800" b="1">
              <a:solidFill>
                <a:schemeClr val="tx1"/>
              </a:solidFill>
              <a:latin typeface="Calibri" panose="020F0502020204030204" charset="0"/>
              <a:cs typeface="+mn-ea"/>
            </a:endParaRPr>
          </a:p>
        </p:txBody>
      </p:sp>
      <p:sp>
        <p:nvSpPr>
          <p:cNvPr id="9" name="文本框 8"/>
          <p:cNvSpPr txBox="1"/>
          <p:nvPr/>
        </p:nvSpPr>
        <p:spPr>
          <a:xfrm>
            <a:off x="215900" y="5504180"/>
            <a:ext cx="3431540" cy="105092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(3)</a:t>
            </a:r>
            <a:r>
              <a:rPr lang="zh-CN" sz="2800" b="1">
                <a:solidFill>
                  <a:srgbClr val="FF0000"/>
                </a:solidFill>
                <a:latin typeface="Calibri" panose="020F0502020204030204" charset="0"/>
                <a:cs typeface="+mn-ea"/>
              </a:rPr>
              <a:t>首都</a:t>
            </a:r>
            <a:r>
              <a:rPr lang="zh-CN" altLang="en-US" sz="2800" b="1">
                <a:solidFill>
                  <a:srgbClr val="FF0000"/>
                </a:solidFill>
                <a:latin typeface="Calibri" panose="020F0502020204030204" charset="0"/>
                <a:cs typeface="+mn-ea"/>
              </a:rPr>
              <a:t>：</a:t>
            </a:r>
            <a:r>
              <a:rPr lang="en-US" altLang="zh-CN" sz="2400">
                <a:solidFill>
                  <a:schemeClr val="tx1"/>
                </a:solidFill>
                <a:latin typeface="楷体" panose="02010609060101010101" charset="-122"/>
                <a:ea typeface="楷体" panose="02010609060101010101" charset="-122"/>
                <a:cs typeface="+mn-ea"/>
              </a:rPr>
              <a:t>1997</a:t>
            </a:r>
            <a:r>
              <a:rPr lang="zh-CN" altLang="en-US" sz="2400">
                <a:solidFill>
                  <a:schemeClr val="tx1"/>
                </a:solidFill>
                <a:latin typeface="楷体" panose="02010609060101010101" charset="-122"/>
                <a:ea typeface="楷体" panose="02010609060101010101" charset="-122"/>
                <a:cs typeface="+mn-ea"/>
              </a:rPr>
              <a:t>年从阿拉木图迁至阿斯塔纳。</a:t>
            </a:r>
            <a:endParaRPr lang="zh-CN" altLang="en-US" sz="2800" b="1">
              <a:solidFill>
                <a:schemeClr val="tx1"/>
              </a:solidFill>
              <a:latin typeface="Calibri" panose="020F0502020204030204" charset="0"/>
              <a:cs typeface="+mn-ea"/>
            </a:endParaRPr>
          </a:p>
        </p:txBody>
      </p:sp>
      <p:pic>
        <p:nvPicPr>
          <p:cNvPr id="12" name="图片 11" descr="timg (4)"/>
          <p:cNvPicPr>
            <a:picLocks noChangeAspect="1"/>
          </p:cNvPicPr>
          <p:nvPr/>
        </p:nvPicPr>
        <p:blipFill>
          <a:blip r:embed="rId7"/>
          <a:stretch>
            <a:fillRect/>
          </a:stretch>
        </p:blipFill>
        <p:spPr>
          <a:xfrm>
            <a:off x="3797935" y="3009265"/>
            <a:ext cx="5144770" cy="3545840"/>
          </a:xfrm>
          <a:prstGeom prst="rect">
            <a:avLst/>
          </a:prstGeom>
        </p:spPr>
      </p:pic>
      <p:pic>
        <p:nvPicPr>
          <p:cNvPr id="11" name="图片 10" descr="d439b6003af33a87a8903a69cb5c10385243b5c7"/>
          <p:cNvPicPr>
            <a:picLocks noChangeAspect="1"/>
          </p:cNvPicPr>
          <p:nvPr/>
        </p:nvPicPr>
        <p:blipFill>
          <a:blip r:embed="rId8"/>
          <a:stretch>
            <a:fillRect/>
          </a:stretch>
        </p:blipFill>
        <p:spPr>
          <a:xfrm>
            <a:off x="3797935" y="3009265"/>
            <a:ext cx="5141595" cy="354584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中哈输油管道"/>
          <p:cNvPicPr>
            <a:picLocks noChangeAspect="1"/>
          </p:cNvPicPr>
          <p:nvPr/>
        </p:nvPicPr>
        <p:blipFill>
          <a:blip r:embed="rId4"/>
          <a:srcRect l="1292" t="8287" r="1292" b="1296"/>
          <a:stretch>
            <a:fillRect/>
          </a:stretch>
        </p:blipFill>
        <p:spPr>
          <a:xfrm>
            <a:off x="822325" y="1801495"/>
            <a:ext cx="7515860" cy="4960620"/>
          </a:xfrm>
          <a:prstGeom prst="rect">
            <a:avLst/>
          </a:prstGeom>
          <a:ln>
            <a:solidFill>
              <a:schemeClr val="tx1">
                <a:lumMod val="95000"/>
                <a:lumOff val="5000"/>
              </a:schemeClr>
            </a:solidFill>
          </a:ln>
        </p:spPr>
      </p:pic>
      <p:pic>
        <p:nvPicPr>
          <p:cNvPr id="13" name="图片 12" descr="U397P1T1D8593459F21DT20051215221903"/>
          <p:cNvPicPr>
            <a:picLocks noChangeAspect="1"/>
          </p:cNvPicPr>
          <p:nvPr/>
        </p:nvPicPr>
        <p:blipFill>
          <a:blip r:embed="rId5"/>
          <a:stretch>
            <a:fillRect/>
          </a:stretch>
        </p:blipFill>
        <p:spPr>
          <a:xfrm>
            <a:off x="6071235" y="1801495"/>
            <a:ext cx="2266950" cy="1701800"/>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二、哈萨克斯坦</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17805" y="936007"/>
            <a:ext cx="371856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sz="3200">
                <a:solidFill>
                  <a:schemeClr val="tx1"/>
                </a:solidFill>
                <a:effectLst/>
                <a:latin typeface="+mn-ea"/>
                <a:cs typeface="+mn-ea"/>
              </a:rPr>
              <a:t>2</a:t>
            </a:r>
            <a:r>
              <a:rPr lang="zh-CN" altLang="en-US" sz="3200">
                <a:solidFill>
                  <a:schemeClr val="tx1"/>
                </a:solidFill>
                <a:effectLst/>
                <a:latin typeface="+mn-ea"/>
                <a:cs typeface="+mn-ea"/>
              </a:rPr>
              <a:t>、中哈输油管道</a:t>
            </a:r>
            <a:endParaRPr lang="zh-CN" altLang="en-US" sz="3200">
              <a:solidFill>
                <a:schemeClr val="tx1"/>
              </a:solidFill>
              <a:effectLst/>
              <a:latin typeface="+mn-ea"/>
              <a:ea typeface="楷体" panose="02010609060101010101" charset="-122"/>
              <a:cs typeface="+mn-ea"/>
            </a:endParaRPr>
          </a:p>
        </p:txBody>
      </p:sp>
      <p:sp>
        <p:nvSpPr>
          <p:cNvPr id="19" name="圆角矩形 18"/>
          <p:cNvSpPr/>
          <p:nvPr/>
        </p:nvSpPr>
        <p:spPr>
          <a:xfrm>
            <a:off x="6276975" y="146685"/>
            <a:ext cx="266255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9530"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能源合作</a:t>
            </a: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2066" r:id="rId6" imgW="914400" imgH="215900" progId="Equation.KSEE3">
                  <p:embed/>
                </p:oleObj>
              </mc:Choice>
              <mc:Fallback>
                <p:oleObj r:id="rId6" imgW="914400" imgH="215900" progId="Equation.KSEE3">
                  <p:embed/>
                  <p:pic>
                    <p:nvPicPr>
                      <p:cNvPr id="0" name="图片 1024"/>
                      <p:cNvPicPr/>
                      <p:nvPr/>
                    </p:nvPicPr>
                    <p:blipFill>
                      <a:blip r:embed="rId7"/>
                      <a:stretch>
                        <a:fillRect/>
                      </a:stretch>
                    </p:blipFill>
                    <p:spPr>
                      <a:xfrm>
                        <a:off x="4114800" y="3321050"/>
                        <a:ext cx="914400" cy="215900"/>
                      </a:xfrm>
                      <a:prstGeom prst="rect">
                        <a:avLst/>
                      </a:prstGeom>
                    </p:spPr>
                  </p:pic>
                </p:oleObj>
              </mc:Fallback>
            </mc:AlternateContent>
          </a:graphicData>
        </a:graphic>
      </p:graphicFrame>
      <p:sp>
        <p:nvSpPr>
          <p:cNvPr id="11" name="文本框 10"/>
          <p:cNvSpPr txBox="1"/>
          <p:nvPr/>
        </p:nvSpPr>
        <p:spPr>
          <a:xfrm>
            <a:off x="387350" y="3492026"/>
            <a:ext cx="8555355" cy="902970"/>
          </a:xfrm>
          <a:prstGeom prst="rect">
            <a:avLst/>
          </a:prstGeom>
          <a:solidFill>
            <a:schemeClr val="bg1"/>
          </a:solidFill>
          <a:ln>
            <a:solidFill>
              <a:schemeClr val="tx1">
                <a:lumMod val="95000"/>
                <a:lumOff val="5000"/>
              </a:schemeClr>
            </a:solidFill>
          </a:ln>
        </p:spPr>
        <p:txBody>
          <a:bodyPr wrap="square" rtlCol="0">
            <a:spAutoFit/>
          </a:bodyPr>
          <a:lstStyle/>
          <a:p>
            <a:pPr algn="l">
              <a:lnSpc>
                <a:spcPct val="110000"/>
              </a:lnSpc>
            </a:pPr>
            <a:r>
              <a:rPr lang="zh-CN" altLang="en-US" sz="2400" b="1" dirty="0">
                <a:solidFill>
                  <a:srgbClr val="FF0000"/>
                </a:solidFill>
                <a:latin typeface="楷体" panose="02010609060101010101" charset="-122"/>
                <a:ea typeface="楷体" panose="02010609060101010101" charset="-122"/>
              </a:rPr>
              <a:t>不利条件：</a:t>
            </a:r>
            <a:r>
              <a:rPr lang="zh-CN" altLang="en-US" sz="2400" b="1" dirty="0">
                <a:solidFill>
                  <a:srgbClr val="0221DE"/>
                </a:solidFill>
                <a:latin typeface="楷体" panose="02010609060101010101" charset="-122"/>
                <a:ea typeface="楷体" panose="02010609060101010101" charset="-122"/>
                <a:sym typeface="+mn-ea"/>
              </a:rPr>
              <a:t>⑤</a:t>
            </a:r>
            <a:r>
              <a:rPr lang="zh-CN" altLang="en-US" sz="2400" b="1" dirty="0">
                <a:solidFill>
                  <a:srgbClr val="0221DE"/>
                </a:solidFill>
                <a:latin typeface="楷体" panose="02010609060101010101" charset="-122"/>
                <a:ea typeface="楷体" panose="02010609060101010101" charset="-122"/>
              </a:rPr>
              <a:t>线路长，工程量大</a:t>
            </a:r>
            <a:r>
              <a:rPr lang="zh-CN" altLang="en-US" sz="2400" dirty="0" smtClean="0">
                <a:latin typeface="楷体" panose="02010609060101010101" charset="-122"/>
                <a:ea typeface="楷体" panose="02010609060101010101" charset="-122"/>
              </a:rPr>
              <a:t>；</a:t>
            </a:r>
            <a:r>
              <a:rPr lang="zh-CN" altLang="en-US" sz="2400" b="1" dirty="0">
                <a:solidFill>
                  <a:srgbClr val="0221DE"/>
                </a:solidFill>
                <a:latin typeface="楷体" panose="02010609060101010101" charset="-122"/>
                <a:ea typeface="楷体" panose="02010609060101010101" charset="-122"/>
              </a:rPr>
              <a:t>⑥</a:t>
            </a:r>
            <a:r>
              <a:rPr lang="zh-CN" altLang="en-US" sz="2400" b="1" dirty="0" smtClean="0">
                <a:solidFill>
                  <a:srgbClr val="0221DE"/>
                </a:solidFill>
                <a:latin typeface="楷体" panose="02010609060101010101" charset="-122"/>
                <a:ea typeface="楷体" panose="02010609060101010101" charset="-122"/>
              </a:rPr>
              <a:t>多</a:t>
            </a:r>
            <a:r>
              <a:rPr lang="zh-CN" altLang="en-US" sz="2400" b="1" dirty="0">
                <a:solidFill>
                  <a:srgbClr val="0221DE"/>
                </a:solidFill>
                <a:latin typeface="楷体" panose="02010609060101010101" charset="-122"/>
                <a:ea typeface="楷体" panose="02010609060101010101" charset="-122"/>
              </a:rPr>
              <a:t>沙漠、戈壁，工程难度较大，成本高</a:t>
            </a:r>
            <a:r>
              <a:rPr lang="zh-CN" altLang="en-US" sz="2400" dirty="0">
                <a:latin typeface="楷体" panose="02010609060101010101" charset="-122"/>
                <a:ea typeface="楷体" panose="02010609060101010101" charset="-122"/>
              </a:rPr>
              <a:t>；</a:t>
            </a:r>
            <a:r>
              <a:rPr lang="zh-CN" altLang="en-US" sz="2400" b="1" dirty="0">
                <a:solidFill>
                  <a:srgbClr val="0221DE"/>
                </a:solidFill>
                <a:latin typeface="楷体" panose="02010609060101010101" charset="-122"/>
                <a:ea typeface="楷体" panose="02010609060101010101" charset="-122"/>
              </a:rPr>
              <a:t>⑦气候干旱，生态环境脆弱</a:t>
            </a:r>
            <a:r>
              <a:rPr lang="zh-CN" altLang="en-US" sz="2400" dirty="0">
                <a:latin typeface="楷体" panose="02010609060101010101" charset="-122"/>
                <a:ea typeface="楷体" panose="02010609060101010101" charset="-122"/>
              </a:rPr>
              <a:t>。</a:t>
            </a:r>
          </a:p>
        </p:txBody>
      </p:sp>
      <p:sp>
        <p:nvSpPr>
          <p:cNvPr id="4" name="文本框 3"/>
          <p:cNvSpPr txBox="1"/>
          <p:nvPr/>
        </p:nvSpPr>
        <p:spPr>
          <a:xfrm>
            <a:off x="388620" y="2520019"/>
            <a:ext cx="8550910" cy="902970"/>
          </a:xfrm>
          <a:prstGeom prst="rect">
            <a:avLst/>
          </a:prstGeom>
          <a:solidFill>
            <a:schemeClr val="bg1"/>
          </a:solidFill>
          <a:ln>
            <a:solidFill>
              <a:schemeClr val="tx1">
                <a:lumMod val="95000"/>
                <a:lumOff val="5000"/>
              </a:schemeClr>
            </a:solidFill>
          </a:ln>
        </p:spPr>
        <p:txBody>
          <a:bodyPr wrap="square" rtlCol="0">
            <a:spAutoFit/>
          </a:bodyPr>
          <a:lstStyle/>
          <a:p>
            <a:pPr algn="l">
              <a:lnSpc>
                <a:spcPct val="110000"/>
              </a:lnSpc>
            </a:pPr>
            <a:r>
              <a:rPr lang="zh-CN" altLang="en-US" sz="2400" b="1">
                <a:solidFill>
                  <a:srgbClr val="FF0000"/>
                </a:solidFill>
                <a:latin typeface="楷体" panose="02010609060101010101" charset="-122"/>
                <a:ea typeface="楷体" panose="02010609060101010101" charset="-122"/>
              </a:rPr>
              <a:t>有利条件：</a:t>
            </a:r>
            <a:r>
              <a:rPr lang="zh-CN" altLang="en-US" sz="2400" b="1">
                <a:solidFill>
                  <a:srgbClr val="0221DE"/>
                </a:solidFill>
                <a:latin typeface="楷体" panose="02010609060101010101" charset="-122"/>
                <a:ea typeface="楷体" panose="02010609060101010101" charset="-122"/>
              </a:rPr>
              <a:t>①里海沿岸石油丰富</a:t>
            </a:r>
            <a:r>
              <a:rPr lang="zh-CN" altLang="en-US" sz="2400">
                <a:latin typeface="楷体" panose="02010609060101010101" charset="-122"/>
                <a:ea typeface="楷体" panose="02010609060101010101" charset="-122"/>
              </a:rPr>
              <a:t>；</a:t>
            </a:r>
            <a:r>
              <a:rPr lang="zh-CN" altLang="en-US" sz="2400" b="1">
                <a:solidFill>
                  <a:srgbClr val="0221DE"/>
                </a:solidFill>
                <a:latin typeface="楷体" panose="02010609060101010101" charset="-122"/>
                <a:ea typeface="楷体" panose="02010609060101010101" charset="-122"/>
                <a:sym typeface="+mn-ea"/>
              </a:rPr>
              <a:t>②</a:t>
            </a:r>
            <a:r>
              <a:rPr lang="zh-CN" altLang="en-US" sz="2400" b="1">
                <a:solidFill>
                  <a:srgbClr val="0221DE"/>
                </a:solidFill>
                <a:latin typeface="楷体" panose="02010609060101010101" charset="-122"/>
                <a:ea typeface="楷体" panose="02010609060101010101" charset="-122"/>
              </a:rPr>
              <a:t>沿线地势较平坦</a:t>
            </a:r>
            <a:r>
              <a:rPr lang="zh-CN" altLang="en-US" sz="2400">
                <a:latin typeface="楷体" panose="02010609060101010101" charset="-122"/>
                <a:ea typeface="楷体" panose="02010609060101010101" charset="-122"/>
              </a:rPr>
              <a:t>；</a:t>
            </a:r>
            <a:r>
              <a:rPr lang="zh-CN" altLang="en-US" sz="2400" b="1">
                <a:solidFill>
                  <a:srgbClr val="0221DE"/>
                </a:solidFill>
                <a:latin typeface="楷体" panose="02010609060101010101" charset="-122"/>
                <a:ea typeface="楷体" panose="02010609060101010101" charset="-122"/>
                <a:sym typeface="+mn-ea"/>
              </a:rPr>
              <a:t>③</a:t>
            </a:r>
            <a:r>
              <a:rPr lang="zh-CN" altLang="en-US" sz="2400" b="1">
                <a:solidFill>
                  <a:srgbClr val="0221DE"/>
                </a:solidFill>
                <a:latin typeface="楷体" panose="02010609060101010101" charset="-122"/>
                <a:ea typeface="楷体" panose="02010609060101010101" charset="-122"/>
              </a:rPr>
              <a:t>我国石油需求量大（市场需求）</a:t>
            </a:r>
            <a:r>
              <a:rPr lang="zh-CN" altLang="en-US" sz="2400">
                <a:latin typeface="楷体" panose="02010609060101010101" charset="-122"/>
                <a:ea typeface="楷体" panose="02010609060101010101" charset="-122"/>
              </a:rPr>
              <a:t>；</a:t>
            </a:r>
            <a:r>
              <a:rPr lang="zh-CN" altLang="en-US" sz="2400" b="1">
                <a:solidFill>
                  <a:srgbClr val="0221DE"/>
                </a:solidFill>
                <a:latin typeface="楷体" panose="02010609060101010101" charset="-122"/>
                <a:ea typeface="楷体" panose="02010609060101010101" charset="-122"/>
                <a:sym typeface="+mn-ea"/>
              </a:rPr>
              <a:t>④</a:t>
            </a:r>
            <a:r>
              <a:rPr lang="zh-CN" altLang="en-US" sz="2400" b="1">
                <a:solidFill>
                  <a:srgbClr val="0221DE"/>
                </a:solidFill>
                <a:latin typeface="楷体" panose="02010609060101010101" charset="-122"/>
                <a:ea typeface="楷体" panose="02010609060101010101" charset="-122"/>
              </a:rPr>
              <a:t>中哈关系密切，政治稳定</a:t>
            </a:r>
            <a:r>
              <a:rPr lang="zh-CN" altLang="en-US" sz="2400">
                <a:latin typeface="楷体" panose="02010609060101010101" charset="-122"/>
                <a:ea typeface="楷体" panose="02010609060101010101" charset="-122"/>
              </a:rPr>
              <a:t>。</a:t>
            </a:r>
          </a:p>
        </p:txBody>
      </p:sp>
      <p:pic>
        <p:nvPicPr>
          <p:cNvPr id="16" name="图片 15" descr="中哈输油管道"/>
          <p:cNvPicPr>
            <a:picLocks noChangeAspect="1"/>
          </p:cNvPicPr>
          <p:nvPr/>
        </p:nvPicPr>
        <p:blipFill>
          <a:blip r:embed="rId4"/>
          <a:srcRect l="1292" t="8287" r="1292" b="1296"/>
          <a:stretch>
            <a:fillRect/>
          </a:stretch>
        </p:blipFill>
        <p:spPr>
          <a:xfrm>
            <a:off x="4824095" y="4514215"/>
            <a:ext cx="4115435" cy="2247900"/>
          </a:xfrm>
          <a:prstGeom prst="rect">
            <a:avLst/>
          </a:prstGeom>
          <a:ln>
            <a:solidFill>
              <a:schemeClr val="tx1">
                <a:lumMod val="95000"/>
                <a:lumOff val="5000"/>
              </a:schemeClr>
            </a:solidFill>
          </a:ln>
        </p:spPr>
      </p:pic>
      <p:sp>
        <p:nvSpPr>
          <p:cNvPr id="6" name="文本框 5"/>
          <p:cNvSpPr txBox="1"/>
          <p:nvPr/>
        </p:nvSpPr>
        <p:spPr>
          <a:xfrm>
            <a:off x="217805" y="1692012"/>
            <a:ext cx="8724265" cy="681990"/>
          </a:xfrm>
          <a:prstGeom prst="rect">
            <a:avLst/>
          </a:prstGeom>
          <a:pattFill prst="openDmnd">
            <a:fgClr>
              <a:schemeClr val="accent2">
                <a:lumMod val="20000"/>
                <a:lumOff val="80000"/>
              </a:schemeClr>
            </a:fgClr>
            <a:bgClr>
              <a:schemeClr val="bg1"/>
            </a:bgClr>
          </a:pattFill>
          <a:ln>
            <a:solidFill>
              <a:srgbClr val="FF0000"/>
            </a:solidFill>
          </a:ln>
          <a:effectLst>
            <a:outerShdw blurRad="25400" algn="ctr" rotWithShape="0">
              <a:prstClr val="black">
                <a:alpha val="40000"/>
              </a:prstClr>
            </a:outerShdw>
          </a:effectLst>
        </p:spPr>
        <p:txBody>
          <a:bodyPr wrap="square" rtlCol="0">
            <a:spAutoFit/>
          </a:bodyPr>
          <a:lstStyle/>
          <a:p>
            <a:pPr algn="ctr">
              <a:lnSpc>
                <a:spcPct val="120000"/>
              </a:lnSpc>
            </a:pPr>
            <a:r>
              <a:rPr lang="en-US" sz="32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3200">
                <a:solidFill>
                  <a:schemeClr val="tx1"/>
                </a:solidFill>
                <a:latin typeface="Calibri" panose="020F0502020204030204" charset="0"/>
                <a:cs typeface="+mn-ea"/>
              </a:rPr>
              <a:t>简要评价中哈输油管道建设的区位条件？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4" grpId="0" bldLvl="0" animBg="1"/>
      <p:bldP spid="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中哈输油管道"/>
          <p:cNvPicPr>
            <a:picLocks noChangeAspect="1"/>
          </p:cNvPicPr>
          <p:nvPr/>
        </p:nvPicPr>
        <p:blipFill>
          <a:blip r:embed="rId4"/>
          <a:srcRect l="1292" t="8287" r="1292" b="1296"/>
          <a:stretch>
            <a:fillRect/>
          </a:stretch>
        </p:blipFill>
        <p:spPr>
          <a:xfrm>
            <a:off x="822325" y="1801495"/>
            <a:ext cx="7515860" cy="4960620"/>
          </a:xfrm>
          <a:prstGeom prst="rect">
            <a:avLst/>
          </a:prstGeom>
          <a:ln>
            <a:solidFill>
              <a:schemeClr val="tx1">
                <a:lumMod val="95000"/>
                <a:lumOff val="5000"/>
              </a:schemeClr>
            </a:solidFill>
          </a:ln>
        </p:spPr>
      </p:pic>
      <p:pic>
        <p:nvPicPr>
          <p:cNvPr id="13" name="图片 12" descr="U397P1T1D8593459F21DT20051215221903"/>
          <p:cNvPicPr>
            <a:picLocks noChangeAspect="1"/>
          </p:cNvPicPr>
          <p:nvPr/>
        </p:nvPicPr>
        <p:blipFill>
          <a:blip r:embed="rId5"/>
          <a:stretch>
            <a:fillRect/>
          </a:stretch>
        </p:blipFill>
        <p:spPr>
          <a:xfrm>
            <a:off x="6071235" y="1801495"/>
            <a:ext cx="2266950" cy="1701800"/>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二、哈萨克斯坦</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17805" y="936007"/>
            <a:ext cx="371856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sz="3200">
                <a:solidFill>
                  <a:schemeClr val="tx1"/>
                </a:solidFill>
                <a:effectLst/>
                <a:latin typeface="+mn-ea"/>
                <a:cs typeface="+mn-ea"/>
              </a:rPr>
              <a:t>2</a:t>
            </a:r>
            <a:r>
              <a:rPr lang="zh-CN" altLang="en-US" sz="3200">
                <a:solidFill>
                  <a:schemeClr val="tx1"/>
                </a:solidFill>
                <a:effectLst/>
                <a:latin typeface="+mn-ea"/>
                <a:cs typeface="+mn-ea"/>
              </a:rPr>
              <a:t>、中哈输油管道</a:t>
            </a:r>
            <a:endParaRPr lang="zh-CN" altLang="en-US" sz="3200">
              <a:solidFill>
                <a:schemeClr val="tx1"/>
              </a:solidFill>
              <a:effectLst/>
              <a:latin typeface="+mn-ea"/>
              <a:ea typeface="楷体" panose="02010609060101010101" charset="-122"/>
              <a:cs typeface="+mn-ea"/>
            </a:endParaRPr>
          </a:p>
        </p:txBody>
      </p:sp>
      <p:sp>
        <p:nvSpPr>
          <p:cNvPr id="19" name="圆角矩形 18"/>
          <p:cNvSpPr/>
          <p:nvPr/>
        </p:nvSpPr>
        <p:spPr>
          <a:xfrm>
            <a:off x="6276975" y="146685"/>
            <a:ext cx="266255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9530"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能源合作</a:t>
            </a: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3083" r:id="rId6" imgW="914400" imgH="215900" progId="Equation.KSEE3">
                  <p:embed/>
                </p:oleObj>
              </mc:Choice>
              <mc:Fallback>
                <p:oleObj r:id="rId6" imgW="914400" imgH="215900" progId="Equation.KSEE3">
                  <p:embed/>
                  <p:pic>
                    <p:nvPicPr>
                      <p:cNvPr id="0" name=""/>
                      <p:cNvPicPr/>
                      <p:nvPr/>
                    </p:nvPicPr>
                    <p:blipFill>
                      <a:blip r:embed="rId7"/>
                      <a:stretch>
                        <a:fillRect/>
                      </a:stretch>
                    </p:blipFill>
                    <p:spPr>
                      <a:xfrm>
                        <a:off x="4114800" y="3321050"/>
                        <a:ext cx="914400" cy="215900"/>
                      </a:xfrm>
                      <a:prstGeom prst="rect">
                        <a:avLst/>
                      </a:prstGeom>
                    </p:spPr>
                  </p:pic>
                </p:oleObj>
              </mc:Fallback>
            </mc:AlternateContent>
          </a:graphicData>
        </a:graphic>
      </p:graphicFrame>
      <p:sp>
        <p:nvSpPr>
          <p:cNvPr id="12" name="文本框 11"/>
          <p:cNvSpPr txBox="1"/>
          <p:nvPr/>
        </p:nvSpPr>
        <p:spPr>
          <a:xfrm>
            <a:off x="252001" y="1648557"/>
            <a:ext cx="7880617" cy="683264"/>
          </a:xfrm>
          <a:prstGeom prst="rect">
            <a:avLst/>
          </a:prstGeom>
          <a:pattFill prst="openDmnd">
            <a:fgClr>
              <a:schemeClr val="accent2">
                <a:lumMod val="20000"/>
                <a:lumOff val="80000"/>
              </a:schemeClr>
            </a:fgClr>
            <a:bgClr>
              <a:schemeClr val="bg1"/>
            </a:bgClr>
          </a:pattFill>
          <a:ln>
            <a:solidFill>
              <a:srgbClr val="FF0000"/>
            </a:solidFill>
          </a:ln>
          <a:effectLst>
            <a:outerShdw blurRad="25400" algn="ctr" rotWithShape="0">
              <a:prstClr val="black">
                <a:alpha val="40000"/>
              </a:prstClr>
            </a:outerShdw>
          </a:effectLst>
        </p:spPr>
        <p:txBody>
          <a:bodyPr wrap="square" rtlCol="0">
            <a:spAutoFit/>
          </a:bodyPr>
          <a:lstStyle/>
          <a:p>
            <a:pPr algn="ctr">
              <a:lnSpc>
                <a:spcPct val="120000"/>
              </a:lnSpc>
            </a:pPr>
            <a:r>
              <a:rPr lang="en-US" sz="32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3200" dirty="0">
                <a:solidFill>
                  <a:schemeClr val="tx1"/>
                </a:solidFill>
                <a:latin typeface="Calibri" panose="020F0502020204030204" charset="0"/>
                <a:cs typeface="+mn-ea"/>
              </a:rPr>
              <a:t>简述输油管道建设对中哈两国的意义？</a:t>
            </a:r>
          </a:p>
        </p:txBody>
      </p:sp>
      <p:pic>
        <p:nvPicPr>
          <p:cNvPr id="16" name="图片 15" descr="中哈输油管道"/>
          <p:cNvPicPr>
            <a:picLocks noChangeAspect="1"/>
          </p:cNvPicPr>
          <p:nvPr/>
        </p:nvPicPr>
        <p:blipFill>
          <a:blip r:embed="rId4"/>
          <a:srcRect l="1292" t="8287" r="1292" b="1296"/>
          <a:stretch>
            <a:fillRect/>
          </a:stretch>
        </p:blipFill>
        <p:spPr>
          <a:xfrm>
            <a:off x="4824095" y="4514215"/>
            <a:ext cx="4115435" cy="2247900"/>
          </a:xfrm>
          <a:prstGeom prst="rect">
            <a:avLst/>
          </a:prstGeom>
          <a:ln>
            <a:solidFill>
              <a:schemeClr val="tx1">
                <a:lumMod val="95000"/>
                <a:lumOff val="5000"/>
              </a:schemeClr>
            </a:solidFill>
          </a:ln>
        </p:spPr>
      </p:pic>
      <p:sp>
        <p:nvSpPr>
          <p:cNvPr id="14" name="Text Box 2"/>
          <p:cNvSpPr txBox="1">
            <a:spLocks noChangeArrowheads="1"/>
          </p:cNvSpPr>
          <p:nvPr/>
        </p:nvSpPr>
        <p:spPr bwMode="auto">
          <a:xfrm>
            <a:off x="217805" y="2326657"/>
            <a:ext cx="6473940" cy="3447098"/>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lIns="0" tIns="0" rIns="0" bIns="0">
            <a:spAutoFit/>
          </a:bodyPr>
          <a:lstStyle/>
          <a:p>
            <a:r>
              <a:rPr lang="zh-CN" altLang="en-US" sz="2800" dirty="0">
                <a:latin typeface="楷体" panose="02010609060101010101" pitchFamily="49" charset="-122"/>
                <a:ea typeface="楷体" panose="02010609060101010101" pitchFamily="49" charset="-122"/>
              </a:rPr>
              <a:t>对中国的意义</a:t>
            </a:r>
            <a:r>
              <a:rPr lang="zh-CN" altLang="en-US" sz="2800" dirty="0" smtClean="0">
                <a:latin typeface="楷体" panose="02010609060101010101" pitchFamily="49" charset="-122"/>
                <a:ea typeface="楷体" panose="02010609060101010101" pitchFamily="49" charset="-122"/>
              </a:rPr>
              <a:t>：</a:t>
            </a:r>
            <a:endParaRPr lang="en-US" altLang="zh-CN" sz="2800" dirty="0" smtClean="0">
              <a:latin typeface="楷体" panose="02010609060101010101" pitchFamily="49" charset="-122"/>
              <a:ea typeface="楷体" panose="02010609060101010101" pitchFamily="49" charset="-122"/>
            </a:endParaRPr>
          </a:p>
          <a:p>
            <a:r>
              <a:rPr lang="zh-CN" altLang="en-US" sz="2800" dirty="0" smtClean="0">
                <a:latin typeface="楷体" panose="02010609060101010101" pitchFamily="49" charset="-122"/>
                <a:ea typeface="楷体" panose="02010609060101010101" pitchFamily="49" charset="-122"/>
              </a:rPr>
              <a:t>①</a:t>
            </a:r>
            <a:r>
              <a:rPr lang="zh-CN" altLang="en-US" sz="2800" dirty="0">
                <a:latin typeface="楷体" panose="02010609060101010101" pitchFamily="49" charset="-122"/>
                <a:ea typeface="楷体" panose="02010609060101010101" pitchFamily="49" charset="-122"/>
              </a:rPr>
              <a:t>有利于缓解中国对石油需求的压力； </a:t>
            </a:r>
            <a:endParaRPr lang="en-US" altLang="zh-CN" sz="2800" dirty="0" smtClean="0">
              <a:latin typeface="楷体" panose="02010609060101010101" pitchFamily="49" charset="-122"/>
              <a:ea typeface="楷体" panose="02010609060101010101" pitchFamily="49" charset="-122"/>
            </a:endParaRPr>
          </a:p>
          <a:p>
            <a:r>
              <a:rPr lang="zh-CN" altLang="en-US" sz="2800" dirty="0" smtClean="0">
                <a:latin typeface="楷体" panose="02010609060101010101" pitchFamily="49" charset="-122"/>
                <a:ea typeface="楷体" panose="02010609060101010101" pitchFamily="49" charset="-122"/>
              </a:rPr>
              <a:t>②</a:t>
            </a:r>
            <a:r>
              <a:rPr lang="zh-CN" altLang="en-US" sz="2800" dirty="0">
                <a:latin typeface="楷体" panose="02010609060101010101" pitchFamily="49" charset="-122"/>
                <a:ea typeface="楷体" panose="02010609060101010101" pitchFamily="49" charset="-122"/>
              </a:rPr>
              <a:t>有利于中国经济持续稳定发展；</a:t>
            </a:r>
          </a:p>
          <a:p>
            <a:r>
              <a:rPr lang="zh-CN" altLang="en-US" sz="2800" dirty="0">
                <a:latin typeface="楷体" panose="02010609060101010101" pitchFamily="49" charset="-122"/>
                <a:ea typeface="楷体" panose="02010609060101010101" pitchFamily="49" charset="-122"/>
              </a:rPr>
              <a:t>③增加石油进口渠道，缓解能源安全问题；</a:t>
            </a:r>
          </a:p>
          <a:p>
            <a:r>
              <a:rPr lang="zh-CN" altLang="en-US" sz="2800" dirty="0">
                <a:latin typeface="楷体" panose="02010609060101010101" pitchFamily="49" charset="-122"/>
                <a:ea typeface="楷体" panose="02010609060101010101" pitchFamily="49" charset="-122"/>
              </a:rPr>
              <a:t>④促进中哈关系健康发展</a:t>
            </a:r>
          </a:p>
          <a:p>
            <a:r>
              <a:rPr lang="zh-CN" altLang="en-US" sz="2800" dirty="0">
                <a:latin typeface="楷体" panose="02010609060101010101" pitchFamily="49" charset="-122"/>
                <a:ea typeface="楷体" panose="02010609060101010101" pitchFamily="49" charset="-122"/>
              </a:rPr>
              <a:t>对哈萨克斯坦的意义</a:t>
            </a:r>
            <a:r>
              <a:rPr lang="zh-CN" altLang="en-US" sz="2800" dirty="0" smtClean="0">
                <a:latin typeface="楷体" panose="02010609060101010101" pitchFamily="49" charset="-122"/>
                <a:ea typeface="楷体" panose="02010609060101010101" pitchFamily="49" charset="-122"/>
              </a:rPr>
              <a:t>：</a:t>
            </a:r>
            <a:endParaRPr lang="en-US" altLang="zh-CN" sz="2800" dirty="0" smtClean="0">
              <a:latin typeface="楷体" panose="02010609060101010101" pitchFamily="49" charset="-122"/>
              <a:ea typeface="楷体" panose="02010609060101010101" pitchFamily="49" charset="-122"/>
            </a:endParaRPr>
          </a:p>
          <a:p>
            <a:r>
              <a:rPr lang="zh-CN" altLang="en-US" sz="2800" dirty="0" smtClean="0">
                <a:latin typeface="楷体" panose="02010609060101010101" pitchFamily="49" charset="-122"/>
                <a:ea typeface="楷体" panose="02010609060101010101" pitchFamily="49" charset="-122"/>
              </a:rPr>
              <a:t>①</a:t>
            </a:r>
            <a:r>
              <a:rPr lang="zh-CN" altLang="en-US" sz="2800" dirty="0">
                <a:latin typeface="楷体" panose="02010609060101010101" pitchFamily="49" charset="-122"/>
                <a:ea typeface="楷体" panose="02010609060101010101" pitchFamily="49" charset="-122"/>
              </a:rPr>
              <a:t>加快石油开采步伐</a:t>
            </a:r>
            <a:r>
              <a:rPr lang="zh-CN" altLang="en-US" sz="2800" dirty="0" smtClean="0">
                <a:latin typeface="楷体" panose="02010609060101010101" pitchFamily="49" charset="-122"/>
                <a:ea typeface="楷体" panose="02010609060101010101" pitchFamily="49" charset="-122"/>
              </a:rPr>
              <a:t>；</a:t>
            </a:r>
            <a:endParaRPr lang="en-US" altLang="zh-CN" sz="2800" dirty="0" smtClean="0">
              <a:latin typeface="楷体" panose="02010609060101010101" pitchFamily="49" charset="-122"/>
              <a:ea typeface="楷体" panose="02010609060101010101" pitchFamily="49" charset="-122"/>
            </a:endParaRPr>
          </a:p>
          <a:p>
            <a:r>
              <a:rPr lang="zh-CN" altLang="en-US" sz="2800" dirty="0" smtClean="0">
                <a:latin typeface="楷体" panose="02010609060101010101" pitchFamily="49" charset="-122"/>
                <a:ea typeface="楷体" panose="02010609060101010101" pitchFamily="49" charset="-122"/>
              </a:rPr>
              <a:t>②</a:t>
            </a:r>
            <a:r>
              <a:rPr lang="zh-CN" altLang="en-US" sz="2800" dirty="0">
                <a:latin typeface="楷体" panose="02010609060101010101" pitchFamily="49" charset="-122"/>
                <a:ea typeface="楷体" panose="02010609060101010101" pitchFamily="49" charset="-122"/>
              </a:rPr>
              <a:t>变资源优势为经济优势，促进经济发展</a:t>
            </a:r>
          </a:p>
        </p:txBody>
      </p:sp>
    </p:spTree>
    <p:extLst>
      <p:ext uri="{BB962C8B-B14F-4D97-AF65-F5344CB8AC3E}">
        <p14:creationId xmlns:p14="http://schemas.microsoft.com/office/powerpoint/2010/main" val="290574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00000">
              <a:srgbClr val="14CD68"/>
            </a:gs>
            <a:gs pos="100000">
              <a:srgbClr val="0B6E38"/>
            </a:gs>
          </a:gsLst>
          <a:lin ang="5400000" scaled="0"/>
        </a:gradFill>
        <a:effectLst/>
      </p:bgPr>
    </p:bg>
    <p:spTree>
      <p:nvGrpSpPr>
        <p:cNvPr id="1" name=""/>
        <p:cNvGrpSpPr/>
        <p:nvPr/>
      </p:nvGrpSpPr>
      <p:grpSpPr>
        <a:xfrm>
          <a:off x="0" y="0"/>
          <a:ext cx="0" cy="0"/>
          <a:chOff x="0" y="0"/>
          <a:chExt cx="0" cy="0"/>
        </a:xfrm>
      </p:grpSpPr>
      <p:sp>
        <p:nvSpPr>
          <p:cNvPr id="4" name="矩形 3"/>
          <p:cNvSpPr/>
          <p:nvPr/>
        </p:nvSpPr>
        <p:spPr>
          <a:xfrm>
            <a:off x="2236470" y="2590165"/>
            <a:ext cx="4671060" cy="1445260"/>
          </a:xfrm>
          <a:prstGeom prst="rect">
            <a:avLst/>
          </a:prstGeom>
          <a:noFill/>
          <a:ln>
            <a:noFill/>
          </a:ln>
        </p:spPr>
        <p:txBody>
          <a:bodyPr wrap="none" rtlCol="0" anchor="t">
            <a:spAutoFit/>
          </a:bodyPr>
          <a:lstStyle/>
          <a:p>
            <a:pPr algn="ctr"/>
            <a:r>
              <a:rPr lang="zh-CN" altLang="en-US" sz="8800" b="1">
                <a:ln w="9525">
                  <a:solidFill>
                    <a:schemeClr val="bg1"/>
                  </a:solidFill>
                  <a:prstDash val="solid"/>
                </a:ln>
                <a:solidFill>
                  <a:schemeClr val="tx1"/>
                </a:solidFill>
                <a:effectLst>
                  <a:outerShdw blurRad="12700" dist="38100" dir="2700000" algn="tl" rotWithShape="0">
                    <a:schemeClr val="bg1">
                      <a:lumMod val="50000"/>
                    </a:schemeClr>
                  </a:outerShdw>
                </a:effectLst>
              </a:rPr>
              <a:t>课时结束</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40004" y="1764013"/>
            <a:ext cx="382079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altLang="zh-CN" sz="2400" b="1">
                <a:solidFill>
                  <a:srgbClr val="FF0000"/>
                </a:solidFill>
              </a:rPr>
              <a:t> </a:t>
            </a:r>
            <a:r>
              <a:rPr lang="zh-CN" altLang="en-US" sz="2800" b="1">
                <a:solidFill>
                  <a:schemeClr val="tx1"/>
                </a:solidFill>
                <a:effectLst/>
                <a:latin typeface="楷体" panose="02010609060101010101" charset="-122"/>
                <a:ea typeface="楷体" panose="02010609060101010101" charset="-122"/>
                <a:cs typeface="楷体" panose="02010609060101010101" charset="-122"/>
              </a:rPr>
              <a:t>纬度</a:t>
            </a:r>
            <a:r>
              <a:rPr lang="zh-CN" altLang="en-US" sz="2000" b="1">
                <a:solidFill>
                  <a:schemeClr val="tx1"/>
                </a:solidFill>
                <a:effectLst/>
                <a:latin typeface="楷体" panose="02010609060101010101" charset="-122"/>
                <a:ea typeface="楷体" panose="02010609060101010101" charset="-122"/>
                <a:cs typeface="楷体" panose="02010609060101010101" charset="-122"/>
              </a:rPr>
              <a:t>：</a:t>
            </a:r>
            <a:r>
              <a:rPr lang="en-US" sz="2400" b="1">
                <a:solidFill>
                  <a:srgbClr val="FF0000"/>
                </a:solidFill>
                <a:effectLst/>
                <a:latin typeface="楷体" panose="02010609060101010101" charset="-122"/>
                <a:ea typeface="楷体" panose="02010609060101010101" charset="-122"/>
                <a:cs typeface="楷体" panose="02010609060101010101" charset="-122"/>
              </a:rPr>
              <a:t>40</a:t>
            </a:r>
            <a:r>
              <a:rPr lang="zh-CN" altLang="en-US" sz="2400" b="1">
                <a:solidFill>
                  <a:srgbClr val="FF0000"/>
                </a:solidFill>
                <a:effectLst/>
                <a:latin typeface="楷体" panose="02010609060101010101" charset="-122"/>
                <a:ea typeface="楷体" panose="02010609060101010101" charset="-122"/>
                <a:cs typeface="楷体" panose="02010609060101010101" charset="-122"/>
              </a:rPr>
              <a:t>°</a:t>
            </a:r>
            <a:r>
              <a:rPr lang="zh-CN" altLang="en-US" sz="1200" b="1">
                <a:solidFill>
                  <a:srgbClr val="FF0000"/>
                </a:solidFill>
                <a:effectLst/>
                <a:latin typeface="楷体" panose="02010609060101010101" charset="-122"/>
                <a:ea typeface="楷体" panose="02010609060101010101" charset="-122"/>
                <a:cs typeface="楷体" panose="02010609060101010101" charset="-122"/>
              </a:rPr>
              <a:t>、</a:t>
            </a:r>
            <a:r>
              <a:rPr lang="en-US" sz="2400" b="1">
                <a:solidFill>
                  <a:srgbClr val="FF0000"/>
                </a:solidFill>
                <a:effectLst/>
                <a:latin typeface="楷体" panose="02010609060101010101" charset="-122"/>
                <a:ea typeface="楷体" panose="02010609060101010101" charset="-122"/>
                <a:cs typeface="楷体" panose="02010609060101010101" charset="-122"/>
              </a:rPr>
              <a:t>50</a:t>
            </a:r>
            <a:r>
              <a:rPr lang="zh-CN" altLang="en-US" sz="2400" b="1">
                <a:solidFill>
                  <a:srgbClr val="FF0000"/>
                </a:solidFill>
                <a:effectLst/>
                <a:latin typeface="楷体" panose="02010609060101010101" charset="-122"/>
                <a:ea typeface="楷体" panose="02010609060101010101" charset="-122"/>
                <a:cs typeface="楷体" panose="02010609060101010101" charset="-122"/>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rPr>
              <a:t>N</a:t>
            </a:r>
            <a:r>
              <a:rPr lang="zh-CN" altLang="en-US" sz="2400" b="1">
                <a:solidFill>
                  <a:schemeClr val="tx1"/>
                </a:solidFill>
                <a:effectLst/>
                <a:latin typeface="楷体" panose="02010609060101010101" charset="-122"/>
                <a:ea typeface="楷体" panose="02010609060101010101" charset="-122"/>
                <a:cs typeface="楷体" panose="02010609060101010101" charset="-122"/>
              </a:rPr>
              <a:t>（温带）</a:t>
            </a:r>
          </a:p>
        </p:txBody>
      </p:sp>
      <p:pic>
        <p:nvPicPr>
          <p:cNvPr id="4" name="图片 3" descr="中亚政区图02"/>
          <p:cNvPicPr>
            <a:picLocks noChangeAspect="1"/>
          </p:cNvPicPr>
          <p:nvPr/>
        </p:nvPicPr>
        <p:blipFill>
          <a:blip r:embed="rId2"/>
          <a:stretch>
            <a:fillRect/>
          </a:stretch>
        </p:blipFill>
        <p:spPr>
          <a:xfrm>
            <a:off x="4491355" y="1433830"/>
            <a:ext cx="4530090" cy="3989705"/>
          </a:xfrm>
          <a:prstGeom prst="rect">
            <a:avLst/>
          </a:prstGeom>
          <a:ln>
            <a:solidFill>
              <a:schemeClr val="tx1"/>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28600" y="936007"/>
            <a:ext cx="313372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1</a:t>
            </a:r>
            <a:r>
              <a:rPr lang="zh-CN" altLang="en-US" sz="2800">
                <a:solidFill>
                  <a:schemeClr val="tx1"/>
                </a:solidFill>
                <a:effectLst>
                  <a:outerShdw blurRad="38100" dist="19050" dir="2700000" algn="tl" rotWithShape="0">
                    <a:schemeClr val="dk1">
                      <a:alpha val="40000"/>
                    </a:schemeClr>
                  </a:outerShdw>
                </a:effectLst>
                <a:latin typeface="+mn-ea"/>
                <a:cs typeface="+mn-ea"/>
              </a:rPr>
              <a:t>、</a:t>
            </a:r>
            <a:r>
              <a:rPr lang="zh-CN" altLang="en-US" sz="3200">
                <a:solidFill>
                  <a:schemeClr val="tx1"/>
                </a:solidFill>
                <a:effectLst>
                  <a:outerShdw blurRad="38100" dist="19050" dir="2700000" algn="tl" rotWithShape="0">
                    <a:schemeClr val="dk1">
                      <a:alpha val="40000"/>
                    </a:schemeClr>
                  </a:outerShdw>
                </a:effectLst>
                <a:latin typeface="+mn-ea"/>
                <a:cs typeface="+mn-ea"/>
              </a:rPr>
              <a:t>经纬度位置</a:t>
            </a:r>
            <a:r>
              <a:rPr lang="zh-CN" altLang="en-US" sz="3200">
                <a:solidFill>
                  <a:schemeClr val="tx1"/>
                </a:solidFill>
                <a:effectLst/>
                <a:latin typeface="+mn-ea"/>
                <a:cs typeface="楷体" panose="02010609060101010101" charset="-122"/>
              </a:rPr>
              <a:t>：</a:t>
            </a:r>
          </a:p>
        </p:txBody>
      </p:sp>
      <p:sp>
        <p:nvSpPr>
          <p:cNvPr id="9" name="左大括号 8"/>
          <p:cNvSpPr/>
          <p:nvPr/>
        </p:nvSpPr>
        <p:spPr>
          <a:xfrm>
            <a:off x="370205" y="1980015"/>
            <a:ext cx="76200" cy="811530"/>
          </a:xfrm>
          <a:prstGeom prst="leftBrac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540004" y="2412018"/>
            <a:ext cx="382079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altLang="zh-CN" sz="2800" b="1"/>
              <a:t> </a:t>
            </a:r>
            <a:r>
              <a:rPr lang="zh-CN" altLang="en-US" sz="2800" b="1">
                <a:solidFill>
                  <a:schemeClr val="tx1"/>
                </a:solidFill>
                <a:effectLst/>
                <a:latin typeface="楷体" panose="02010609060101010101" charset="-122"/>
                <a:ea typeface="楷体" panose="02010609060101010101" charset="-122"/>
                <a:cs typeface="楷体" panose="02010609060101010101" charset="-122"/>
              </a:rPr>
              <a:t>经度</a:t>
            </a:r>
            <a:r>
              <a:rPr lang="zh-CN" altLang="en-US" sz="2000" b="1">
                <a:solidFill>
                  <a:schemeClr val="tx1"/>
                </a:solidFill>
                <a:effectLst/>
                <a:latin typeface="楷体" panose="02010609060101010101" charset="-122"/>
                <a:ea typeface="楷体" panose="02010609060101010101" charset="-122"/>
                <a:cs typeface="楷体" panose="02010609060101010101" charset="-122"/>
              </a:rPr>
              <a:t>：</a:t>
            </a:r>
            <a:r>
              <a:rPr lang="en-US" sz="2400" b="1">
                <a:solidFill>
                  <a:srgbClr val="FF0000"/>
                </a:solidFill>
                <a:effectLst/>
                <a:latin typeface="楷体" panose="02010609060101010101" charset="-122"/>
                <a:ea typeface="楷体" panose="02010609060101010101" charset="-122"/>
                <a:cs typeface="楷体" panose="02010609060101010101" charset="-122"/>
              </a:rPr>
              <a:t>50</a:t>
            </a:r>
            <a:r>
              <a:rPr lang="zh-CN" altLang="en-US" sz="2400" b="1">
                <a:solidFill>
                  <a:srgbClr val="FF0000"/>
                </a:solidFill>
                <a:effectLst/>
                <a:latin typeface="楷体" panose="02010609060101010101" charset="-122"/>
                <a:ea typeface="楷体" panose="02010609060101010101" charset="-122"/>
                <a:cs typeface="楷体" panose="02010609060101010101" charset="-122"/>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rPr>
              <a:t>E —— </a:t>
            </a: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80</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E</a:t>
            </a:r>
          </a:p>
        </p:txBody>
      </p:sp>
      <p:sp>
        <p:nvSpPr>
          <p:cNvPr id="12" name="圆角矩形 11"/>
          <p:cNvSpPr/>
          <p:nvPr/>
        </p:nvSpPr>
        <p:spPr>
          <a:xfrm>
            <a:off x="6426200" y="146685"/>
            <a:ext cx="2513330"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4738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地理位置</a:t>
            </a:r>
          </a:p>
        </p:txBody>
      </p:sp>
      <p:sp>
        <p:nvSpPr>
          <p:cNvPr id="13" name="文本框 12"/>
          <p:cNvSpPr txBox="1"/>
          <p:nvPr/>
        </p:nvSpPr>
        <p:spPr>
          <a:xfrm>
            <a:off x="228600" y="3240024"/>
            <a:ext cx="267779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b="1">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2</a:t>
            </a:r>
            <a:r>
              <a:rPr lang="zh-CN" altLang="en-US" sz="2800">
                <a:solidFill>
                  <a:schemeClr val="tx1"/>
                </a:solidFill>
                <a:effectLst>
                  <a:outerShdw blurRad="38100" dist="19050" dir="2700000" algn="tl" rotWithShape="0">
                    <a:schemeClr val="dk1">
                      <a:alpha val="40000"/>
                    </a:schemeClr>
                  </a:outerShdw>
                </a:effectLst>
                <a:latin typeface="+mn-ea"/>
                <a:cs typeface="+mn-ea"/>
              </a:rPr>
              <a:t>、</a:t>
            </a:r>
            <a:r>
              <a:rPr lang="zh-CN" altLang="en-US" sz="3200">
                <a:solidFill>
                  <a:schemeClr val="tx1"/>
                </a:solidFill>
                <a:effectLst>
                  <a:outerShdw blurRad="38100" dist="19050" dir="2700000" algn="tl" rotWithShape="0">
                    <a:schemeClr val="dk1">
                      <a:alpha val="40000"/>
                    </a:schemeClr>
                  </a:outerShdw>
                </a:effectLst>
                <a:latin typeface="+mn-ea"/>
                <a:cs typeface="+mn-ea"/>
              </a:rPr>
              <a:t>海陆位置</a:t>
            </a:r>
            <a:r>
              <a:rPr lang="zh-CN" altLang="en-US" sz="3200">
                <a:effectLst/>
                <a:latin typeface="+mn-ea"/>
                <a:cs typeface="+mn-ea"/>
              </a:rPr>
              <a:t>：</a:t>
            </a:r>
            <a:endParaRPr lang="zh-CN" altLang="en-US" sz="3200">
              <a:solidFill>
                <a:srgbClr val="FF0000"/>
              </a:solidFill>
              <a:effectLst/>
              <a:latin typeface="+mn-ea"/>
              <a:cs typeface="+mn-ea"/>
            </a:endParaRPr>
          </a:p>
        </p:txBody>
      </p:sp>
      <p:sp>
        <p:nvSpPr>
          <p:cNvPr id="14" name="文本框 13"/>
          <p:cNvSpPr txBox="1"/>
          <p:nvPr/>
        </p:nvSpPr>
        <p:spPr>
          <a:xfrm>
            <a:off x="446405" y="4068030"/>
            <a:ext cx="3914140"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ctr">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深居内陆，远离海洋</a:t>
            </a:r>
            <a:endParaRPr lang="zh-CN" sz="2800">
              <a:solidFill>
                <a:schemeClr val="tx1"/>
              </a:solidFill>
              <a:latin typeface="楷体" panose="02010609060101010101" charset="-122"/>
              <a:ea typeface="楷体" panose="02010609060101010101" charset="-122"/>
              <a:cs typeface="楷体" panose="02010609060101010101" charset="-122"/>
            </a:endParaRPr>
          </a:p>
        </p:txBody>
      </p:sp>
      <p:sp>
        <p:nvSpPr>
          <p:cNvPr id="5" name="文本框 4"/>
          <p:cNvSpPr txBox="1"/>
          <p:nvPr/>
        </p:nvSpPr>
        <p:spPr>
          <a:xfrm>
            <a:off x="228600" y="4896036"/>
            <a:ext cx="3947160"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b="1">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3</a:t>
            </a:r>
            <a:r>
              <a:rPr lang="zh-CN" altLang="en-US" sz="2800">
                <a:solidFill>
                  <a:schemeClr val="tx1"/>
                </a:solidFill>
                <a:effectLst>
                  <a:outerShdw blurRad="38100" dist="19050" dir="2700000" algn="tl" rotWithShape="0">
                    <a:schemeClr val="dk1">
                      <a:alpha val="40000"/>
                    </a:schemeClr>
                  </a:outerShdw>
                </a:effectLst>
                <a:latin typeface="+mn-ea"/>
                <a:cs typeface="+mn-ea"/>
              </a:rPr>
              <a:t>、</a:t>
            </a:r>
            <a:r>
              <a:rPr lang="zh-CN" altLang="en-US" sz="3200">
                <a:solidFill>
                  <a:schemeClr val="tx1"/>
                </a:solidFill>
                <a:effectLst>
                  <a:outerShdw blurRad="38100" dist="19050" dir="2700000" algn="tl" rotWithShape="0">
                    <a:schemeClr val="dk1">
                      <a:alpha val="40000"/>
                    </a:schemeClr>
                  </a:outerShdw>
                </a:effectLst>
                <a:latin typeface="+mn-ea"/>
                <a:cs typeface="+mn-ea"/>
              </a:rPr>
              <a:t>政治、交通位置</a:t>
            </a:r>
            <a:r>
              <a:rPr lang="zh-CN" altLang="en-US" sz="3200">
                <a:effectLst/>
                <a:latin typeface="+mn-ea"/>
                <a:cs typeface="+mn-ea"/>
              </a:rPr>
              <a:t>：</a:t>
            </a:r>
            <a:endParaRPr lang="zh-CN" altLang="en-US" sz="3200">
              <a:solidFill>
                <a:srgbClr val="FF0000"/>
              </a:solidFill>
              <a:effectLst/>
              <a:latin typeface="+mn-ea"/>
              <a:cs typeface="+mn-ea"/>
            </a:endParaRPr>
          </a:p>
        </p:txBody>
      </p:sp>
      <p:sp>
        <p:nvSpPr>
          <p:cNvPr id="7" name="任意多边形 6"/>
          <p:cNvSpPr/>
          <p:nvPr/>
        </p:nvSpPr>
        <p:spPr>
          <a:xfrm>
            <a:off x="4491355" y="2232025"/>
            <a:ext cx="4519930" cy="386080"/>
          </a:xfrm>
          <a:custGeom>
            <a:avLst/>
            <a:gdLst>
              <a:gd name="connisteX0" fmla="*/ 0 w 4382770"/>
              <a:gd name="connsiteY0" fmla="*/ 113665 h 470512"/>
              <a:gd name="connisteX1" fmla="*/ 2333625 w 4382770"/>
              <a:gd name="connsiteY1" fmla="*/ 469265 h 470512"/>
              <a:gd name="connisteX2" fmla="*/ 4382770 w 4382770"/>
              <a:gd name="connsiteY2" fmla="*/ 0 h 470512"/>
            </a:gdLst>
            <a:ahLst/>
            <a:cxnLst>
              <a:cxn ang="0">
                <a:pos x="connisteX0" y="connsiteY0"/>
              </a:cxn>
              <a:cxn ang="0">
                <a:pos x="connisteX1" y="connsiteY1"/>
              </a:cxn>
              <a:cxn ang="0">
                <a:pos x="connisteX2" y="connsiteY2"/>
              </a:cxn>
            </a:cxnLst>
            <a:rect l="l" t="t" r="r" b="b"/>
            <a:pathLst>
              <a:path w="4382770" h="470513">
                <a:moveTo>
                  <a:pt x="0" y="113665"/>
                </a:moveTo>
                <a:cubicBezTo>
                  <a:pt x="425450" y="194310"/>
                  <a:pt x="1457325" y="492125"/>
                  <a:pt x="2333625" y="469265"/>
                </a:cubicBezTo>
                <a:cubicBezTo>
                  <a:pt x="3209925" y="446405"/>
                  <a:pt x="4019550" y="100965"/>
                  <a:pt x="438277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4491990" y="4032250"/>
            <a:ext cx="4531995" cy="453390"/>
          </a:xfrm>
          <a:custGeom>
            <a:avLst/>
            <a:gdLst>
              <a:gd name="connisteX0" fmla="*/ 0 w 4382770"/>
              <a:gd name="connsiteY0" fmla="*/ 113665 h 470512"/>
              <a:gd name="connisteX1" fmla="*/ 2333625 w 4382770"/>
              <a:gd name="connsiteY1" fmla="*/ 469265 h 470512"/>
              <a:gd name="connisteX2" fmla="*/ 4382770 w 4382770"/>
              <a:gd name="connsiteY2" fmla="*/ 0 h 470512"/>
            </a:gdLst>
            <a:ahLst/>
            <a:cxnLst>
              <a:cxn ang="0">
                <a:pos x="connisteX0" y="connsiteY0"/>
              </a:cxn>
              <a:cxn ang="0">
                <a:pos x="connisteX1" y="connsiteY1"/>
              </a:cxn>
              <a:cxn ang="0">
                <a:pos x="connisteX2" y="connsiteY2"/>
              </a:cxn>
            </a:cxnLst>
            <a:rect l="l" t="t" r="r" b="b"/>
            <a:pathLst>
              <a:path w="4382770" h="470513">
                <a:moveTo>
                  <a:pt x="0" y="113665"/>
                </a:moveTo>
                <a:cubicBezTo>
                  <a:pt x="425450" y="194310"/>
                  <a:pt x="1457325" y="492125"/>
                  <a:pt x="2333625" y="469265"/>
                </a:cubicBezTo>
                <a:cubicBezTo>
                  <a:pt x="3209925" y="446405"/>
                  <a:pt x="4019550" y="100965"/>
                  <a:pt x="438277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flipH="1">
            <a:off x="4585970" y="1422400"/>
            <a:ext cx="725805" cy="39839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392032" y="3816028"/>
            <a:ext cx="797560" cy="460375"/>
          </a:xfrm>
          <a:prstGeom prst="rect">
            <a:avLst/>
          </a:prstGeom>
          <a:noFill/>
        </p:spPr>
        <p:txBody>
          <a:bodyPr wrap="none" rtlCol="0">
            <a:spAutoFit/>
          </a:bodyPr>
          <a:lstStyle/>
          <a:p>
            <a:r>
              <a:rPr lang="en-US" altLang="zh-CN" sz="2400" b="1">
                <a:solidFill>
                  <a:srgbClr val="FF0000"/>
                </a:solidFill>
              </a:rPr>
              <a:t>40</a:t>
            </a:r>
            <a:r>
              <a:rPr lang="zh-CN" altLang="en-US" sz="2400" b="1">
                <a:solidFill>
                  <a:srgbClr val="FF0000"/>
                </a:solidFill>
              </a:rPr>
              <a:t>°</a:t>
            </a:r>
          </a:p>
        </p:txBody>
      </p:sp>
      <p:sp>
        <p:nvSpPr>
          <p:cNvPr id="17" name="文本框 16"/>
          <p:cNvSpPr txBox="1"/>
          <p:nvPr/>
        </p:nvSpPr>
        <p:spPr>
          <a:xfrm>
            <a:off x="4392032" y="1980015"/>
            <a:ext cx="797560" cy="460375"/>
          </a:xfrm>
          <a:prstGeom prst="rect">
            <a:avLst/>
          </a:prstGeom>
          <a:noFill/>
        </p:spPr>
        <p:txBody>
          <a:bodyPr wrap="none" rtlCol="0">
            <a:spAutoFit/>
          </a:bodyPr>
          <a:lstStyle/>
          <a:p>
            <a:r>
              <a:rPr lang="en-US" altLang="zh-CN" sz="2400" b="1">
                <a:solidFill>
                  <a:srgbClr val="FF0000"/>
                </a:solidFill>
              </a:rPr>
              <a:t>50</a:t>
            </a:r>
            <a:r>
              <a:rPr lang="zh-CN" altLang="en-US" sz="2400" b="1">
                <a:solidFill>
                  <a:srgbClr val="FF0000"/>
                </a:solidFill>
              </a:rPr>
              <a:t>°</a:t>
            </a:r>
          </a:p>
        </p:txBody>
      </p:sp>
      <p:cxnSp>
        <p:nvCxnSpPr>
          <p:cNvPr id="19" name="直接连接符 18"/>
          <p:cNvCxnSpPr/>
          <p:nvPr/>
        </p:nvCxnSpPr>
        <p:spPr>
          <a:xfrm flipH="1">
            <a:off x="5980430" y="1422400"/>
            <a:ext cx="212725" cy="3997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025640" y="1439545"/>
            <a:ext cx="320675" cy="39808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932420" y="1436370"/>
            <a:ext cx="808355" cy="39700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824035" y="1043390"/>
            <a:ext cx="946150" cy="460375"/>
          </a:xfrm>
          <a:prstGeom prst="rect">
            <a:avLst/>
          </a:prstGeom>
          <a:noFill/>
        </p:spPr>
        <p:txBody>
          <a:bodyPr wrap="none" rtlCol="0">
            <a:spAutoFit/>
          </a:bodyPr>
          <a:lstStyle/>
          <a:p>
            <a:r>
              <a:rPr lang="en-US" altLang="zh-CN" sz="2400" b="1">
                <a:solidFill>
                  <a:srgbClr val="FF0000"/>
                </a:solidFill>
              </a:rPr>
              <a:t>50</a:t>
            </a:r>
            <a:r>
              <a:rPr lang="zh-CN" altLang="en-US" sz="2400" b="1">
                <a:solidFill>
                  <a:srgbClr val="FF0000"/>
                </a:solidFill>
              </a:rPr>
              <a:t>°</a:t>
            </a:r>
            <a:r>
              <a:rPr lang="en-US" altLang="zh-CN" sz="2400" b="1">
                <a:solidFill>
                  <a:srgbClr val="FF0000"/>
                </a:solidFill>
              </a:rPr>
              <a:t>E</a:t>
            </a:r>
          </a:p>
        </p:txBody>
      </p:sp>
      <p:sp>
        <p:nvSpPr>
          <p:cNvPr id="23" name="文本框 22"/>
          <p:cNvSpPr txBox="1"/>
          <p:nvPr/>
        </p:nvSpPr>
        <p:spPr>
          <a:xfrm>
            <a:off x="5940044" y="1043390"/>
            <a:ext cx="797560" cy="460375"/>
          </a:xfrm>
          <a:prstGeom prst="rect">
            <a:avLst/>
          </a:prstGeom>
          <a:noFill/>
        </p:spPr>
        <p:txBody>
          <a:bodyPr wrap="none" rtlCol="0">
            <a:spAutoFit/>
          </a:bodyPr>
          <a:lstStyle/>
          <a:p>
            <a:r>
              <a:rPr lang="en-US" altLang="zh-CN" sz="2400" b="1">
                <a:solidFill>
                  <a:srgbClr val="FF0000"/>
                </a:solidFill>
              </a:rPr>
              <a:t>60</a:t>
            </a:r>
            <a:r>
              <a:rPr lang="zh-CN" altLang="en-US" sz="2400" b="1">
                <a:solidFill>
                  <a:srgbClr val="FF0000"/>
                </a:solidFill>
              </a:rPr>
              <a:t>°</a:t>
            </a:r>
            <a:endParaRPr lang="en-US" altLang="zh-CN" sz="2400" b="1">
              <a:solidFill>
                <a:srgbClr val="FF0000"/>
              </a:solidFill>
            </a:endParaRPr>
          </a:p>
        </p:txBody>
      </p:sp>
      <p:sp>
        <p:nvSpPr>
          <p:cNvPr id="25" name="文本框 24"/>
          <p:cNvSpPr txBox="1"/>
          <p:nvPr/>
        </p:nvSpPr>
        <p:spPr>
          <a:xfrm>
            <a:off x="6737604" y="1043390"/>
            <a:ext cx="797560" cy="460375"/>
          </a:xfrm>
          <a:prstGeom prst="rect">
            <a:avLst/>
          </a:prstGeom>
          <a:noFill/>
        </p:spPr>
        <p:txBody>
          <a:bodyPr wrap="none" rtlCol="0">
            <a:spAutoFit/>
          </a:bodyPr>
          <a:lstStyle/>
          <a:p>
            <a:r>
              <a:rPr lang="en-US" altLang="zh-CN" sz="2400" b="1">
                <a:solidFill>
                  <a:srgbClr val="FF0000"/>
                </a:solidFill>
              </a:rPr>
              <a:t>70</a:t>
            </a:r>
            <a:r>
              <a:rPr lang="zh-CN" altLang="en-US" sz="2400" b="1">
                <a:solidFill>
                  <a:srgbClr val="FF0000"/>
                </a:solidFill>
              </a:rPr>
              <a:t>°</a:t>
            </a:r>
            <a:endParaRPr lang="en-US" altLang="zh-CN" sz="2400" b="1">
              <a:solidFill>
                <a:srgbClr val="FF0000"/>
              </a:solidFill>
            </a:endParaRPr>
          </a:p>
        </p:txBody>
      </p:sp>
      <p:sp>
        <p:nvSpPr>
          <p:cNvPr id="26" name="文本框 25"/>
          <p:cNvSpPr txBox="1"/>
          <p:nvPr/>
        </p:nvSpPr>
        <p:spPr>
          <a:xfrm>
            <a:off x="7668056" y="1043390"/>
            <a:ext cx="797560" cy="460375"/>
          </a:xfrm>
          <a:prstGeom prst="rect">
            <a:avLst/>
          </a:prstGeom>
          <a:noFill/>
        </p:spPr>
        <p:txBody>
          <a:bodyPr wrap="none" rtlCol="0">
            <a:spAutoFit/>
          </a:bodyPr>
          <a:lstStyle/>
          <a:p>
            <a:r>
              <a:rPr lang="en-US" altLang="zh-CN" sz="2400" b="1">
                <a:solidFill>
                  <a:srgbClr val="FF0000"/>
                </a:solidFill>
              </a:rPr>
              <a:t>80</a:t>
            </a:r>
            <a:r>
              <a:rPr lang="zh-CN" altLang="en-US" sz="2400" b="1">
                <a:solidFill>
                  <a:srgbClr val="FF0000"/>
                </a:solidFill>
              </a:rPr>
              <a:t>°</a:t>
            </a:r>
            <a:endParaRPr lang="en-US" altLang="zh-CN" sz="2400" b="1">
              <a:solidFill>
                <a:srgbClr val="FF0000"/>
              </a:solidFill>
            </a:endParaRPr>
          </a:p>
        </p:txBody>
      </p:sp>
      <p:pic>
        <p:nvPicPr>
          <p:cNvPr id="30" name="图片 29" descr="图片1_副本"/>
          <p:cNvPicPr>
            <a:picLocks noChangeAspect="1"/>
          </p:cNvPicPr>
          <p:nvPr/>
        </p:nvPicPr>
        <p:blipFill>
          <a:blip r:embed="rId3"/>
          <a:stretch>
            <a:fillRect/>
          </a:stretch>
        </p:blipFill>
        <p:spPr>
          <a:xfrm>
            <a:off x="4464685" y="1151890"/>
            <a:ext cx="4578985" cy="4572635"/>
          </a:xfrm>
          <a:prstGeom prst="rect">
            <a:avLst/>
          </a:prstGeom>
          <a:solidFill>
            <a:schemeClr val="bg1"/>
          </a:solidFill>
        </p:spPr>
      </p:pic>
      <p:cxnSp>
        <p:nvCxnSpPr>
          <p:cNvPr id="29" name="直接箭头连接符 28"/>
          <p:cNvCxnSpPr/>
          <p:nvPr/>
        </p:nvCxnSpPr>
        <p:spPr>
          <a:xfrm flipH="1">
            <a:off x="6663690" y="3641725"/>
            <a:ext cx="13970" cy="426720"/>
          </a:xfrm>
          <a:prstGeom prst="straightConnector1">
            <a:avLst/>
          </a:prstGeom>
          <a:ln w="4445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396230" y="4182745"/>
            <a:ext cx="2724150" cy="460375"/>
          </a:xfrm>
          <a:prstGeom prst="rect">
            <a:avLst/>
          </a:prstGeom>
          <a:noFill/>
          <a:ln>
            <a:noFill/>
          </a:ln>
        </p:spPr>
        <p:txBody>
          <a:bodyPr wrap="none" rtlCol="0">
            <a:spAutoFit/>
          </a:bodyPr>
          <a:lstStyle/>
          <a:p>
            <a:r>
              <a:rPr lang="zh-CN" altLang="en-US" sz="2400" b="1">
                <a:solidFill>
                  <a:srgbClr val="FF0000"/>
                </a:solidFill>
              </a:rPr>
              <a:t>距印度洋：</a:t>
            </a:r>
            <a:r>
              <a:rPr lang="en-US" altLang="zh-CN" sz="2400" b="1">
                <a:solidFill>
                  <a:srgbClr val="FF0000"/>
                </a:solidFill>
              </a:rPr>
              <a:t>1100km</a:t>
            </a:r>
          </a:p>
        </p:txBody>
      </p:sp>
      <p:cxnSp>
        <p:nvCxnSpPr>
          <p:cNvPr id="32" name="直接箭头连接符 31"/>
          <p:cNvCxnSpPr/>
          <p:nvPr/>
        </p:nvCxnSpPr>
        <p:spPr>
          <a:xfrm flipV="1">
            <a:off x="7346315" y="3044190"/>
            <a:ext cx="796925" cy="42545"/>
          </a:xfrm>
          <a:prstGeom prst="straightConnector1">
            <a:avLst/>
          </a:prstGeom>
          <a:ln w="4445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8028059" y="2576830"/>
            <a:ext cx="1342390" cy="1198880"/>
          </a:xfrm>
          <a:prstGeom prst="rect">
            <a:avLst/>
          </a:prstGeom>
          <a:noFill/>
          <a:ln>
            <a:noFill/>
          </a:ln>
        </p:spPr>
        <p:txBody>
          <a:bodyPr wrap="square" rtlCol="0">
            <a:spAutoFit/>
          </a:bodyPr>
          <a:lstStyle/>
          <a:p>
            <a:r>
              <a:rPr lang="zh-CN" altLang="en-US" sz="2400" b="1">
                <a:solidFill>
                  <a:srgbClr val="FF0000"/>
                </a:solidFill>
              </a:rPr>
              <a:t>距太</a:t>
            </a:r>
          </a:p>
          <a:p>
            <a:r>
              <a:rPr lang="zh-CN" altLang="en-US" sz="2400" b="1">
                <a:solidFill>
                  <a:srgbClr val="FF0000"/>
                </a:solidFill>
              </a:rPr>
              <a:t>平洋：</a:t>
            </a:r>
            <a:r>
              <a:rPr lang="en-US" altLang="zh-CN" sz="2400" b="1">
                <a:solidFill>
                  <a:srgbClr val="FF0000"/>
                </a:solidFill>
              </a:rPr>
              <a:t>3750km</a:t>
            </a:r>
          </a:p>
        </p:txBody>
      </p:sp>
      <p:cxnSp>
        <p:nvCxnSpPr>
          <p:cNvPr id="34" name="直接箭头连接符 33"/>
          <p:cNvCxnSpPr/>
          <p:nvPr/>
        </p:nvCxnSpPr>
        <p:spPr>
          <a:xfrm flipV="1">
            <a:off x="6868160" y="2275840"/>
            <a:ext cx="0" cy="612140"/>
          </a:xfrm>
          <a:prstGeom prst="straightConnector1">
            <a:avLst/>
          </a:prstGeom>
          <a:ln w="4445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608955" y="1771650"/>
            <a:ext cx="2724150" cy="460375"/>
          </a:xfrm>
          <a:prstGeom prst="rect">
            <a:avLst/>
          </a:prstGeom>
          <a:noFill/>
          <a:ln>
            <a:noFill/>
          </a:ln>
        </p:spPr>
        <p:txBody>
          <a:bodyPr wrap="none" rtlCol="0">
            <a:spAutoFit/>
          </a:bodyPr>
          <a:lstStyle/>
          <a:p>
            <a:r>
              <a:rPr lang="zh-CN" altLang="en-US" sz="2400" b="1">
                <a:solidFill>
                  <a:srgbClr val="FF0000"/>
                </a:solidFill>
              </a:rPr>
              <a:t>距北冰洋：</a:t>
            </a:r>
            <a:r>
              <a:rPr lang="en-US" altLang="zh-CN" sz="2400" b="1">
                <a:solidFill>
                  <a:srgbClr val="FF0000"/>
                </a:solidFill>
              </a:rPr>
              <a:t>1600km</a:t>
            </a:r>
          </a:p>
        </p:txBody>
      </p:sp>
      <p:cxnSp>
        <p:nvCxnSpPr>
          <p:cNvPr id="37" name="直接箭头连接符 36"/>
          <p:cNvCxnSpPr/>
          <p:nvPr/>
        </p:nvCxnSpPr>
        <p:spPr>
          <a:xfrm flipH="1">
            <a:off x="6000750" y="3143885"/>
            <a:ext cx="327025" cy="85090"/>
          </a:xfrm>
          <a:prstGeom prst="straightConnector1">
            <a:avLst/>
          </a:prstGeom>
          <a:ln w="4445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669790" y="2771775"/>
            <a:ext cx="1255395" cy="829945"/>
          </a:xfrm>
          <a:prstGeom prst="rect">
            <a:avLst/>
          </a:prstGeom>
          <a:noFill/>
          <a:ln>
            <a:noFill/>
          </a:ln>
        </p:spPr>
        <p:txBody>
          <a:bodyPr wrap="square" rtlCol="0">
            <a:spAutoFit/>
          </a:bodyPr>
          <a:lstStyle/>
          <a:p>
            <a:r>
              <a:rPr lang="zh-CN" altLang="en-US" sz="2400" b="1">
                <a:solidFill>
                  <a:srgbClr val="FF0000"/>
                </a:solidFill>
              </a:rPr>
              <a:t>距黑海：</a:t>
            </a:r>
          </a:p>
          <a:p>
            <a:r>
              <a:rPr lang="en-US" altLang="zh-CN" sz="2400" b="1">
                <a:solidFill>
                  <a:srgbClr val="FF0000"/>
                </a:solidFill>
              </a:rPr>
              <a:t>1100km</a:t>
            </a:r>
          </a:p>
        </p:txBody>
      </p:sp>
      <p:sp>
        <p:nvSpPr>
          <p:cNvPr id="39" name="文本框 38"/>
          <p:cNvSpPr txBox="1"/>
          <p:nvPr/>
        </p:nvSpPr>
        <p:spPr>
          <a:xfrm>
            <a:off x="288002" y="5688042"/>
            <a:ext cx="8713470" cy="103886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zh-CN" sz="2800">
                <a:solidFill>
                  <a:schemeClr val="tx1">
                    <a:lumMod val="95000"/>
                    <a:lumOff val="5000"/>
                  </a:schemeClr>
                </a:solidFill>
                <a:latin typeface="楷体" panose="02010609060101010101" charset="-122"/>
                <a:ea typeface="楷体" panose="02010609060101010101" charset="-122"/>
                <a:cs typeface="楷体" panose="02010609060101010101" charset="-122"/>
              </a:rPr>
              <a:t>是亚欧陆上交通的必经之路：</a:t>
            </a:r>
            <a:r>
              <a:rPr lang="zh-CN" sz="2800" b="1">
                <a:solidFill>
                  <a:srgbClr val="0221DE"/>
                </a:solidFill>
                <a:latin typeface="楷体" panose="02010609060101010101" charset="-122"/>
                <a:ea typeface="楷体" panose="02010609060101010101" charset="-122"/>
                <a:cs typeface="楷体" panose="02010609060101010101" charset="-122"/>
              </a:rPr>
              <a:t>古代丝绸之路</a:t>
            </a:r>
            <a:r>
              <a:rPr lang="zh-CN" sz="2400">
                <a:solidFill>
                  <a:schemeClr val="tx1">
                    <a:lumMod val="95000"/>
                    <a:lumOff val="5000"/>
                  </a:schemeClr>
                </a:solidFill>
                <a:latin typeface="楷体" panose="02010609060101010101" charset="-122"/>
                <a:ea typeface="楷体" panose="02010609060101010101" charset="-122"/>
                <a:cs typeface="楷体" panose="02010609060101010101" charset="-122"/>
              </a:rPr>
              <a:t>、</a:t>
            </a:r>
            <a:r>
              <a:rPr lang="zh-CN" sz="2800" b="1">
                <a:solidFill>
                  <a:srgbClr val="0221DE"/>
                </a:solidFill>
                <a:latin typeface="楷体" panose="02010609060101010101" charset="-122"/>
                <a:ea typeface="楷体" panose="02010609060101010101" charset="-122"/>
                <a:cs typeface="楷体" panose="02010609060101010101" charset="-122"/>
              </a:rPr>
              <a:t>现代亚欧大陆桥</a:t>
            </a:r>
            <a:r>
              <a:rPr lang="zh-CN" sz="2800">
                <a:solidFill>
                  <a:schemeClr val="tx1">
                    <a:lumMod val="95000"/>
                    <a:lumOff val="5000"/>
                  </a:schemeClr>
                </a:solidFill>
                <a:latin typeface="楷体" panose="02010609060101010101" charset="-122"/>
                <a:ea typeface="楷体" panose="02010609060101010101" charset="-122"/>
                <a:cs typeface="楷体" panose="02010609060101010101" charset="-122"/>
              </a:rPr>
              <a:t>、习近平</a:t>
            </a:r>
            <a:r>
              <a:rPr lang="en-US" altLang="zh-CN" sz="2800" b="1">
                <a:solidFill>
                  <a:srgbClr val="FF0000"/>
                </a:solidFill>
                <a:latin typeface="楷体" panose="02010609060101010101" charset="-122"/>
                <a:ea typeface="楷体" panose="02010609060101010101" charset="-122"/>
                <a:cs typeface="楷体" panose="02010609060101010101" charset="-122"/>
              </a:rPr>
              <a:t>“</a:t>
            </a:r>
            <a:r>
              <a:rPr lang="zh-CN" sz="2800" b="1">
                <a:solidFill>
                  <a:srgbClr val="FF0000"/>
                </a:solidFill>
                <a:latin typeface="楷体" panose="02010609060101010101" charset="-122"/>
                <a:ea typeface="楷体" panose="02010609060101010101" charset="-122"/>
                <a:cs typeface="楷体" panose="02010609060101010101" charset="-122"/>
              </a:rPr>
              <a:t>一带一路</a:t>
            </a:r>
            <a:r>
              <a:rPr lang="en-US" altLang="zh-CN" sz="2800" b="1">
                <a:solidFill>
                  <a:srgbClr val="FF0000"/>
                </a:solidFill>
                <a:latin typeface="楷体" panose="02010609060101010101" charset="-122"/>
                <a:ea typeface="楷体" panose="02010609060101010101" charset="-122"/>
                <a:cs typeface="楷体" panose="02010609060101010101" charset="-122"/>
              </a:rPr>
              <a:t>”</a:t>
            </a:r>
            <a:r>
              <a:rPr lang="zh-CN" sz="2800" b="1">
                <a:solidFill>
                  <a:srgbClr val="FF0000"/>
                </a:solidFill>
                <a:latin typeface="楷体" panose="02010609060101010101" charset="-122"/>
                <a:ea typeface="楷体" panose="02010609060101010101" charset="-122"/>
                <a:cs typeface="楷体" panose="02010609060101010101" charset="-122"/>
              </a:rPr>
              <a:t>战略</a:t>
            </a:r>
          </a:p>
        </p:txBody>
      </p:sp>
      <p:pic>
        <p:nvPicPr>
          <p:cNvPr id="41" name="图片 40" descr="丝绸之路"/>
          <p:cNvPicPr>
            <a:picLocks noChangeAspect="1"/>
          </p:cNvPicPr>
          <p:nvPr/>
        </p:nvPicPr>
        <p:blipFill>
          <a:blip r:embed="rId4"/>
          <a:srcRect b="1392"/>
          <a:stretch>
            <a:fillRect/>
          </a:stretch>
        </p:blipFill>
        <p:spPr>
          <a:xfrm>
            <a:off x="228600" y="936625"/>
            <a:ext cx="8815070" cy="3904615"/>
          </a:xfrm>
          <a:prstGeom prst="rect">
            <a:avLst/>
          </a:prstGeom>
          <a:ln>
            <a:solidFill>
              <a:schemeClr val="tx1">
                <a:lumMod val="95000"/>
                <a:lumOff val="5000"/>
              </a:schemeClr>
            </a:solidFill>
          </a:ln>
        </p:spPr>
      </p:pic>
      <p:pic>
        <p:nvPicPr>
          <p:cNvPr id="43" name="图片 42" descr="亚欧大陆桥"/>
          <p:cNvPicPr>
            <a:picLocks noChangeAspect="1"/>
          </p:cNvPicPr>
          <p:nvPr/>
        </p:nvPicPr>
        <p:blipFill>
          <a:blip r:embed="rId5"/>
          <a:stretch>
            <a:fillRect/>
          </a:stretch>
        </p:blipFill>
        <p:spPr>
          <a:xfrm>
            <a:off x="228600" y="935355"/>
            <a:ext cx="8814435" cy="3905885"/>
          </a:xfrm>
          <a:prstGeom prst="rect">
            <a:avLst/>
          </a:prstGeom>
          <a:ln>
            <a:solidFill>
              <a:schemeClr val="tx1">
                <a:lumMod val="95000"/>
                <a:lumOff val="5000"/>
              </a:schemeClr>
            </a:solidFill>
          </a:ln>
        </p:spPr>
      </p:pic>
      <p:pic>
        <p:nvPicPr>
          <p:cNvPr id="44" name="图片 43" descr="timg (1)"/>
          <p:cNvPicPr>
            <a:picLocks noChangeAspect="1"/>
          </p:cNvPicPr>
          <p:nvPr/>
        </p:nvPicPr>
        <p:blipFill>
          <a:blip r:embed="rId6"/>
          <a:stretch>
            <a:fillRect/>
          </a:stretch>
        </p:blipFill>
        <p:spPr>
          <a:xfrm>
            <a:off x="228600" y="936625"/>
            <a:ext cx="8815070" cy="3905250"/>
          </a:xfrm>
          <a:prstGeom prst="rect">
            <a:avLst/>
          </a:prstGeom>
          <a:ln>
            <a:solidFill>
              <a:schemeClr val="tx1">
                <a:lumMod val="95000"/>
                <a:lumOff val="5000"/>
              </a:schemeClr>
            </a:solidFill>
          </a:ln>
        </p:spPr>
      </p:pic>
    </p:spTree>
    <p:extLst>
      <p:ext uri="{BB962C8B-B14F-4D97-AF65-F5344CB8AC3E}">
        <p14:creationId xmlns:p14="http://schemas.microsoft.com/office/powerpoint/2010/main" val="381356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5" grpId="0" bldLvl="0" animBg="1"/>
      <p:bldP spid="3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d6ca7bcb0a46f21f99047b20fb246b600c33ae94"/>
          <p:cNvPicPr>
            <a:picLocks noChangeAspect="1"/>
          </p:cNvPicPr>
          <p:nvPr/>
        </p:nvPicPr>
        <p:blipFill>
          <a:blip r:embed="rId3"/>
          <a:stretch>
            <a:fillRect/>
          </a:stretch>
        </p:blipFill>
        <p:spPr>
          <a:xfrm>
            <a:off x="3307715" y="1943735"/>
            <a:ext cx="5701665" cy="4356100"/>
          </a:xfrm>
          <a:prstGeom prst="rect">
            <a:avLst/>
          </a:prstGeom>
          <a:ln>
            <a:solidFill>
              <a:schemeClr val="accent1"/>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18745" y="1130300"/>
            <a:ext cx="3506198"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50800" algn="ctr" rotWithShape="0">
              <a:prstClr val="black">
                <a:alpha val="40000"/>
              </a:prstClr>
            </a:outerShdw>
          </a:effectLst>
        </p:spPr>
        <p:txBody>
          <a:bodyPr wrap="square" rtlCol="0">
            <a:spAutoFit/>
          </a:bodyPr>
          <a:lstStyle/>
          <a:p>
            <a:pPr algn="l">
              <a:lnSpc>
                <a:spcPct val="110000"/>
              </a:lnSpc>
            </a:pPr>
            <a:r>
              <a:rPr lang="en-US" altLang="zh-CN" sz="3200"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mn-ea"/>
              </a:rPr>
              <a:t> </a:t>
            </a:r>
            <a:r>
              <a:rPr lang="zh-CN" altLang="en-US" sz="3200" dirty="0" smtClean="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mn-ea"/>
              </a:rPr>
              <a:t>范围：中亚</a:t>
            </a:r>
            <a:r>
              <a:rPr lang="zh-CN" altLang="en-US" sz="3200" dirty="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mn-ea"/>
              </a:rPr>
              <a:t>五国：</a:t>
            </a:r>
          </a:p>
        </p:txBody>
      </p:sp>
      <p:sp>
        <p:nvSpPr>
          <p:cNvPr id="19" name="圆角矩形 18"/>
          <p:cNvSpPr/>
          <p:nvPr/>
        </p:nvSpPr>
        <p:spPr>
          <a:xfrm>
            <a:off x="6426200" y="146685"/>
            <a:ext cx="2513330"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738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主要国家</a:t>
            </a:r>
          </a:p>
        </p:txBody>
      </p:sp>
      <p:sp>
        <p:nvSpPr>
          <p:cNvPr id="21" name="文本框 20"/>
          <p:cNvSpPr txBox="1"/>
          <p:nvPr/>
        </p:nvSpPr>
        <p:spPr>
          <a:xfrm>
            <a:off x="118745" y="1943735"/>
            <a:ext cx="3081020" cy="970915"/>
          </a:xfrm>
          <a:prstGeom prst="rect">
            <a:avLst/>
          </a:prstGeom>
          <a:solidFill>
            <a:schemeClr val="accent1">
              <a:lumMod val="20000"/>
              <a:lumOff val="80000"/>
            </a:schemeClr>
          </a:solidFill>
          <a:ln w="9525">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zh-CN" sz="2800" b="1">
                <a:solidFill>
                  <a:schemeClr val="tx1"/>
                </a:solidFill>
                <a:effectLst/>
                <a:latin typeface="楷体" panose="02010609060101010101" charset="-122"/>
                <a:ea typeface="楷体" panose="02010609060101010101" charset="-122"/>
                <a:cs typeface="楷体" panose="02010609060101010101" charset="-122"/>
              </a:rPr>
              <a:t>哈萨克斯坦</a:t>
            </a:r>
            <a:r>
              <a:rPr lang="zh-CN" sz="2400" b="1">
                <a:solidFill>
                  <a:srgbClr val="0221DE"/>
                </a:solidFill>
                <a:effectLst/>
                <a:latin typeface="楷体" panose="02010609060101010101" charset="-122"/>
                <a:ea typeface="楷体" panose="02010609060101010101" charset="-122"/>
                <a:cs typeface="楷体" panose="02010609060101010101" charset="-122"/>
              </a:rPr>
              <a:t>（最大内陆国、阿斯塔纳）</a:t>
            </a:r>
          </a:p>
        </p:txBody>
      </p:sp>
      <p:sp>
        <p:nvSpPr>
          <p:cNvPr id="4" name="文本框 3"/>
          <p:cNvSpPr txBox="1"/>
          <p:nvPr/>
        </p:nvSpPr>
        <p:spPr>
          <a:xfrm>
            <a:off x="118745" y="2988310"/>
            <a:ext cx="3081020" cy="970915"/>
          </a:xfrm>
          <a:prstGeom prst="rect">
            <a:avLst/>
          </a:prstGeom>
          <a:solidFill>
            <a:schemeClr val="accent1">
              <a:lumMod val="20000"/>
              <a:lumOff val="80000"/>
            </a:schemeClr>
          </a:solidFill>
          <a:ln w="9525">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zh-CN" sz="2800" b="1">
                <a:solidFill>
                  <a:schemeClr val="tx1"/>
                </a:solidFill>
                <a:effectLst/>
                <a:latin typeface="楷体" panose="02010609060101010101" charset="-122"/>
                <a:ea typeface="楷体" panose="02010609060101010101" charset="-122"/>
                <a:cs typeface="楷体" panose="02010609060101010101" charset="-122"/>
              </a:rPr>
              <a:t>乌兹别克斯坦</a:t>
            </a:r>
            <a:r>
              <a:rPr lang="zh-CN" sz="2400" b="1">
                <a:solidFill>
                  <a:srgbClr val="0221DE"/>
                </a:solidFill>
                <a:effectLst/>
                <a:latin typeface="楷体" panose="02010609060101010101" charset="-122"/>
                <a:ea typeface="楷体" panose="02010609060101010101" charset="-122"/>
                <a:cs typeface="楷体" panose="02010609060101010101" charset="-122"/>
              </a:rPr>
              <a:t>（白金之国、塔什干）</a:t>
            </a:r>
          </a:p>
        </p:txBody>
      </p:sp>
      <p:sp>
        <p:nvSpPr>
          <p:cNvPr id="6" name="文本框 5"/>
          <p:cNvSpPr txBox="1"/>
          <p:nvPr/>
        </p:nvSpPr>
        <p:spPr>
          <a:xfrm>
            <a:off x="118745" y="4679950"/>
            <a:ext cx="3081020" cy="565150"/>
          </a:xfrm>
          <a:prstGeom prst="rect">
            <a:avLst/>
          </a:prstGeom>
          <a:solidFill>
            <a:schemeClr val="accent1">
              <a:lumMod val="20000"/>
              <a:lumOff val="80000"/>
            </a:schemeClr>
          </a:solidFill>
          <a:ln w="9525">
            <a:solidFill>
              <a:schemeClr val="accent1"/>
            </a:solidFill>
          </a:ln>
          <a:effectLst>
            <a:outerShdw blurRad="38100" algn="ctr" rotWithShape="0">
              <a:prstClr val="black">
                <a:alpha val="20000"/>
              </a:prstClr>
            </a:outerShdw>
          </a:effectLst>
        </p:spPr>
        <p:txBody>
          <a:bodyPr wrap="square" rtlCol="0">
            <a:spAutoFit/>
          </a:bodyPr>
          <a:lstStyle/>
          <a:p>
            <a:pPr algn="ctr">
              <a:lnSpc>
                <a:spcPct val="110000"/>
              </a:lnSpc>
            </a:pPr>
            <a:r>
              <a:rPr lang="zh-CN" sz="2800" b="1">
                <a:solidFill>
                  <a:schemeClr val="tx1"/>
                </a:solidFill>
                <a:effectLst/>
                <a:latin typeface="楷体" panose="02010609060101010101" charset="-122"/>
                <a:ea typeface="楷体" panose="02010609060101010101" charset="-122"/>
                <a:cs typeface="楷体" panose="02010609060101010101" charset="-122"/>
              </a:rPr>
              <a:t>塔吉克斯坦</a:t>
            </a:r>
            <a:endParaRPr lang="zh-CN" sz="2400">
              <a:solidFill>
                <a:schemeClr val="tx1"/>
              </a:solidFill>
              <a:effectLst/>
              <a:latin typeface="楷体" panose="02010609060101010101" charset="-122"/>
              <a:ea typeface="楷体" panose="02010609060101010101" charset="-122"/>
              <a:cs typeface="楷体" panose="02010609060101010101" charset="-122"/>
            </a:endParaRPr>
          </a:p>
        </p:txBody>
      </p:sp>
      <p:sp>
        <p:nvSpPr>
          <p:cNvPr id="7" name="文本框 6"/>
          <p:cNvSpPr txBox="1"/>
          <p:nvPr/>
        </p:nvSpPr>
        <p:spPr>
          <a:xfrm>
            <a:off x="118745" y="5328285"/>
            <a:ext cx="3081020" cy="970915"/>
          </a:xfrm>
          <a:prstGeom prst="rect">
            <a:avLst/>
          </a:prstGeom>
          <a:solidFill>
            <a:schemeClr val="accent1">
              <a:lumMod val="20000"/>
              <a:lumOff val="80000"/>
            </a:schemeClr>
          </a:solidFill>
          <a:ln w="9525">
            <a:solidFill>
              <a:schemeClr val="accent1"/>
            </a:solidFill>
          </a:ln>
          <a:effectLst>
            <a:outerShdw blurRad="38100" algn="ctr" rotWithShape="0">
              <a:prstClr val="black">
                <a:alpha val="20000"/>
              </a:prstClr>
            </a:outerShdw>
          </a:effectLst>
        </p:spPr>
        <p:txBody>
          <a:bodyPr wrap="square" rtlCol="0">
            <a:spAutoFit/>
          </a:bodyPr>
          <a:lstStyle/>
          <a:p>
            <a:pPr algn="ctr">
              <a:lnSpc>
                <a:spcPct val="110000"/>
              </a:lnSpc>
            </a:pPr>
            <a:r>
              <a:rPr lang="zh-CN" sz="2800" b="1">
                <a:solidFill>
                  <a:schemeClr val="tx1"/>
                </a:solidFill>
                <a:effectLst/>
                <a:latin typeface="楷体" panose="02010609060101010101" charset="-122"/>
                <a:ea typeface="楷体" panose="02010609060101010101" charset="-122"/>
                <a:cs typeface="楷体" panose="02010609060101010101" charset="-122"/>
              </a:rPr>
              <a:t>土库曼斯坦</a:t>
            </a:r>
          </a:p>
          <a:p>
            <a:pPr algn="ctr">
              <a:lnSpc>
                <a:spcPct val="110000"/>
              </a:lnSpc>
            </a:pPr>
            <a:r>
              <a:rPr lang="zh-CN" sz="2400" b="1">
                <a:solidFill>
                  <a:srgbClr val="0221DE"/>
                </a:solidFill>
                <a:effectLst/>
                <a:latin typeface="楷体" panose="02010609060101010101" charset="-122"/>
                <a:ea typeface="楷体" panose="02010609060101010101" charset="-122"/>
                <a:cs typeface="楷体" panose="02010609060101010101" charset="-122"/>
              </a:rPr>
              <a:t>（汗血宝马）</a:t>
            </a:r>
          </a:p>
        </p:txBody>
      </p:sp>
      <p:sp>
        <p:nvSpPr>
          <p:cNvPr id="9" name="文本框 8"/>
          <p:cNvSpPr txBox="1"/>
          <p:nvPr/>
        </p:nvSpPr>
        <p:spPr>
          <a:xfrm>
            <a:off x="118745" y="4032250"/>
            <a:ext cx="3081020" cy="565150"/>
          </a:xfrm>
          <a:prstGeom prst="rect">
            <a:avLst/>
          </a:prstGeom>
          <a:solidFill>
            <a:schemeClr val="accent1">
              <a:lumMod val="20000"/>
              <a:lumOff val="80000"/>
            </a:schemeClr>
          </a:solidFill>
          <a:ln w="9525">
            <a:solidFill>
              <a:schemeClr val="accent1"/>
            </a:solidFill>
          </a:ln>
          <a:effectLst>
            <a:outerShdw blurRad="38100" algn="ctr" rotWithShape="0">
              <a:prstClr val="black">
                <a:alpha val="20000"/>
              </a:prstClr>
            </a:outerShdw>
          </a:effectLst>
        </p:spPr>
        <p:txBody>
          <a:bodyPr wrap="square" rtlCol="0">
            <a:spAutoFit/>
          </a:bodyPr>
          <a:lstStyle/>
          <a:p>
            <a:pPr algn="ctr">
              <a:lnSpc>
                <a:spcPct val="110000"/>
              </a:lnSpc>
            </a:pPr>
            <a:r>
              <a:rPr lang="zh-CN" sz="2800" b="1">
                <a:solidFill>
                  <a:schemeClr val="tx1"/>
                </a:solidFill>
                <a:effectLst/>
                <a:latin typeface="楷体" panose="02010609060101010101" charset="-122"/>
                <a:ea typeface="楷体" panose="02010609060101010101" charset="-122"/>
                <a:cs typeface="楷体" panose="02010609060101010101" charset="-122"/>
              </a:rPr>
              <a:t>吉尔吉斯斯坦</a:t>
            </a:r>
            <a:endParaRPr lang="zh-CN" sz="2400">
              <a:solidFill>
                <a:schemeClr val="tx1"/>
              </a:solidFill>
              <a:effectLst/>
              <a:latin typeface="楷体" panose="02010609060101010101" charset="-122"/>
              <a:ea typeface="楷体" panose="02010609060101010101" charset="-122"/>
              <a:cs typeface="楷体" panose="02010609060101010101" charset="-122"/>
            </a:endParaRPr>
          </a:p>
        </p:txBody>
      </p:sp>
      <p:pic>
        <p:nvPicPr>
          <p:cNvPr id="5" name="图片 4" descr="timg"/>
          <p:cNvPicPr>
            <a:picLocks noChangeAspect="1"/>
          </p:cNvPicPr>
          <p:nvPr/>
        </p:nvPicPr>
        <p:blipFill>
          <a:blip r:embed="rId4"/>
          <a:stretch>
            <a:fillRect/>
          </a:stretch>
        </p:blipFill>
        <p:spPr>
          <a:xfrm>
            <a:off x="6450965" y="3167380"/>
            <a:ext cx="2558415" cy="3131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4" grpId="0" bldLvl="0" animBg="1"/>
      <p:bldP spid="6" grpId="0" bldLvl="0" animBg="1"/>
      <p:bldP spid="7" grpId="0" bldLvl="0" animBg="1"/>
      <p:bldP spid="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中亚地形图102122"/>
          <p:cNvPicPr>
            <a:picLocks noChangeAspect="1" noChangeArrowheads="1"/>
          </p:cNvPicPr>
          <p:nvPr/>
        </p:nvPicPr>
        <p:blipFill>
          <a:blip r:embed="rId2">
            <a:lum bright="-24000" contrast="54000"/>
            <a:extLst>
              <a:ext uri="{28A0092B-C50C-407E-A947-70E740481C1C}">
                <a14:useLocalDpi xmlns:a14="http://schemas.microsoft.com/office/drawing/2010/main" val="0"/>
              </a:ext>
            </a:extLst>
          </a:blip>
          <a:srcRect/>
          <a:stretch>
            <a:fillRect/>
          </a:stretch>
        </p:blipFill>
        <p:spPr bwMode="auto">
          <a:xfrm>
            <a:off x="2743200" y="1265238"/>
            <a:ext cx="6394450" cy="551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3"/>
          <p:cNvSpPr txBox="1">
            <a:spLocks noChangeArrowheads="1"/>
          </p:cNvSpPr>
          <p:nvPr/>
        </p:nvSpPr>
        <p:spPr bwMode="auto">
          <a:xfrm>
            <a:off x="119063" y="1495425"/>
            <a:ext cx="2859087"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latin typeface="黑体" panose="02010609060101010101" pitchFamily="49" charset="-122"/>
              </a:rPr>
              <a:t>以丘陵和平原为主</a:t>
            </a:r>
          </a:p>
          <a:p>
            <a:pPr eaLnBrk="1" hangingPunct="1"/>
            <a:endParaRPr lang="zh-CN" altLang="en-US" sz="2400" b="1">
              <a:solidFill>
                <a:srgbClr val="FF0000"/>
              </a:solidFill>
              <a:latin typeface="黑体" panose="02010609060101010101" pitchFamily="49" charset="-122"/>
            </a:endParaRPr>
          </a:p>
          <a:p>
            <a:pPr eaLnBrk="1" hangingPunct="1"/>
            <a:r>
              <a:rPr lang="zh-CN" altLang="en-US" sz="2400" b="1">
                <a:solidFill>
                  <a:srgbClr val="0000FF"/>
                </a:solidFill>
                <a:latin typeface="黑体" panose="02010609060101010101" pitchFamily="49" charset="-122"/>
              </a:rPr>
              <a:t>东南部:</a:t>
            </a:r>
            <a:r>
              <a:rPr lang="zh-CN" altLang="en-US" sz="2400" b="1">
                <a:latin typeface="黑体" panose="02010609060101010101" pitchFamily="49" charset="-122"/>
              </a:rPr>
              <a:t>天山</a:t>
            </a:r>
          </a:p>
          <a:p>
            <a:pPr eaLnBrk="1" hangingPunct="1"/>
            <a:r>
              <a:rPr lang="zh-CN" altLang="en-US" sz="2400" b="1">
                <a:latin typeface="黑体" panose="02010609060101010101" pitchFamily="49" charset="-122"/>
              </a:rPr>
              <a:t>       帕米尔高原</a:t>
            </a:r>
          </a:p>
          <a:p>
            <a:pPr eaLnBrk="1" hangingPunct="1"/>
            <a:endParaRPr lang="zh-CN" altLang="en-US" sz="2400" b="1">
              <a:solidFill>
                <a:srgbClr val="0000FF"/>
              </a:solidFill>
              <a:latin typeface="黑体" panose="02010609060101010101" pitchFamily="49" charset="-122"/>
            </a:endParaRPr>
          </a:p>
          <a:p>
            <a:pPr eaLnBrk="1" hangingPunct="1"/>
            <a:r>
              <a:rPr lang="zh-CN" altLang="en-US" sz="2400" b="1">
                <a:solidFill>
                  <a:srgbClr val="0000FF"/>
                </a:solidFill>
                <a:latin typeface="黑体" panose="02010609060101010101" pitchFamily="49" charset="-122"/>
              </a:rPr>
              <a:t>中西部:</a:t>
            </a:r>
            <a:r>
              <a:rPr lang="zh-CN" altLang="en-US" sz="2400" b="1">
                <a:latin typeface="黑体" panose="02010609060101010101" pitchFamily="49" charset="-122"/>
              </a:rPr>
              <a:t>图兰平原</a:t>
            </a:r>
          </a:p>
          <a:p>
            <a:pPr eaLnBrk="1" hangingPunct="1"/>
            <a:r>
              <a:rPr lang="zh-CN" altLang="en-US" sz="2400" b="1">
                <a:latin typeface="黑体" panose="02010609060101010101" pitchFamily="49" charset="-122"/>
              </a:rPr>
              <a:t>     里海沿岸平原</a:t>
            </a:r>
          </a:p>
          <a:p>
            <a:pPr eaLnBrk="1" hangingPunct="1"/>
            <a:endParaRPr lang="zh-CN" altLang="en-US" sz="2400" b="1">
              <a:solidFill>
                <a:srgbClr val="0000FF"/>
              </a:solidFill>
              <a:latin typeface="黑体" panose="02010609060101010101" pitchFamily="49" charset="-122"/>
            </a:endParaRPr>
          </a:p>
          <a:p>
            <a:pPr eaLnBrk="1" hangingPunct="1"/>
            <a:r>
              <a:rPr lang="zh-CN" altLang="en-US" sz="2400" b="1">
                <a:solidFill>
                  <a:srgbClr val="0000FF"/>
                </a:solidFill>
                <a:latin typeface="黑体" panose="02010609060101010101" pitchFamily="49" charset="-122"/>
              </a:rPr>
              <a:t>北部:</a:t>
            </a:r>
            <a:r>
              <a:rPr lang="zh-CN" altLang="en-US" sz="2400" b="1">
                <a:latin typeface="黑体" panose="02010609060101010101" pitchFamily="49" charset="-122"/>
              </a:rPr>
              <a:t>哈萨克丘陵</a:t>
            </a:r>
          </a:p>
        </p:txBody>
      </p:sp>
      <p:sp>
        <p:nvSpPr>
          <p:cNvPr id="16388" name="Text Box 4"/>
          <p:cNvSpPr txBox="1">
            <a:spLocks noChangeArrowheads="1"/>
          </p:cNvSpPr>
          <p:nvPr/>
        </p:nvSpPr>
        <p:spPr bwMode="auto">
          <a:xfrm>
            <a:off x="119063" y="5180013"/>
            <a:ext cx="2163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latin typeface="黑体" panose="02010609060101010101" pitchFamily="49" charset="-122"/>
              </a:rPr>
              <a:t>地势：东高西低</a:t>
            </a:r>
          </a:p>
        </p:txBody>
      </p:sp>
      <p:sp>
        <p:nvSpPr>
          <p:cNvPr id="16389" name="Text Box 5"/>
          <p:cNvSpPr txBox="1">
            <a:spLocks noChangeArrowheads="1"/>
          </p:cNvSpPr>
          <p:nvPr/>
        </p:nvSpPr>
        <p:spPr bwMode="auto">
          <a:xfrm>
            <a:off x="5962650" y="2597150"/>
            <a:ext cx="22034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宋体" panose="02010600030101010101" pitchFamily="2" charset="-122"/>
              </a:rPr>
              <a:t>哈 萨 克 丘 陵</a:t>
            </a:r>
          </a:p>
        </p:txBody>
      </p:sp>
      <p:sp>
        <p:nvSpPr>
          <p:cNvPr id="16390" name="Text Box 6"/>
          <p:cNvSpPr txBox="1">
            <a:spLocks noChangeArrowheads="1"/>
          </p:cNvSpPr>
          <p:nvPr/>
        </p:nvSpPr>
        <p:spPr bwMode="auto">
          <a:xfrm>
            <a:off x="6711950" y="5576888"/>
            <a:ext cx="1635125"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宋体" panose="02010600030101010101" pitchFamily="2" charset="-122"/>
                <a:sym typeface="Arial" panose="020B0604020202020204" pitchFamily="34" charset="0"/>
              </a:rPr>
              <a:t>帕米尔高原</a:t>
            </a:r>
          </a:p>
        </p:txBody>
      </p:sp>
      <p:sp>
        <p:nvSpPr>
          <p:cNvPr id="16391" name="Text Box 7"/>
          <p:cNvSpPr txBox="1">
            <a:spLocks noChangeArrowheads="1"/>
          </p:cNvSpPr>
          <p:nvPr/>
        </p:nvSpPr>
        <p:spPr bwMode="auto">
          <a:xfrm rot="-900000">
            <a:off x="6518275" y="4479925"/>
            <a:ext cx="2343150" cy="365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宋体" panose="02010600030101010101" pitchFamily="2" charset="-122"/>
                <a:sym typeface="Arial" panose="020B0604020202020204" pitchFamily="34" charset="0"/>
              </a:rPr>
              <a:t>天  山  山  脉</a:t>
            </a:r>
          </a:p>
        </p:txBody>
      </p:sp>
      <p:sp>
        <p:nvSpPr>
          <p:cNvPr id="16392" name="Text Box 8"/>
          <p:cNvSpPr txBox="1">
            <a:spLocks noChangeArrowheads="1"/>
          </p:cNvSpPr>
          <p:nvPr/>
        </p:nvSpPr>
        <p:spPr bwMode="auto">
          <a:xfrm rot="2160000">
            <a:off x="3040063" y="3276600"/>
            <a:ext cx="2032000" cy="365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黑体" panose="02010609060101010101" pitchFamily="49" charset="-122"/>
                <a:ea typeface="黑体" panose="02010609060101010101" pitchFamily="49" charset="-122"/>
                <a:sym typeface="Arial" panose="020B0604020202020204" pitchFamily="34" charset="0"/>
              </a:rPr>
              <a:t>里海沿岸平原</a:t>
            </a:r>
          </a:p>
        </p:txBody>
      </p:sp>
      <p:sp>
        <p:nvSpPr>
          <p:cNvPr id="16393" name="Text Box 9"/>
          <p:cNvSpPr txBox="1">
            <a:spLocks noChangeArrowheads="1"/>
          </p:cNvSpPr>
          <p:nvPr/>
        </p:nvSpPr>
        <p:spPr bwMode="auto">
          <a:xfrm rot="1380000">
            <a:off x="5205413" y="3716338"/>
            <a:ext cx="341312" cy="1463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黑体" panose="02010609060101010101" pitchFamily="49" charset="-122"/>
                <a:ea typeface="黑体" panose="02010609060101010101" pitchFamily="49" charset="-122"/>
              </a:rPr>
              <a:t>图兰平原</a:t>
            </a:r>
          </a:p>
        </p:txBody>
      </p:sp>
      <p:sp>
        <p:nvSpPr>
          <p:cNvPr id="8205" name="Text Box 11"/>
          <p:cNvSpPr txBox="1">
            <a:spLocks noChangeArrowheads="1"/>
          </p:cNvSpPr>
          <p:nvPr/>
        </p:nvSpPr>
        <p:spPr bwMode="auto">
          <a:xfrm>
            <a:off x="3206750" y="0"/>
            <a:ext cx="26749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一、自然地理特征</a:t>
            </a:r>
          </a:p>
        </p:txBody>
      </p:sp>
      <p:sp>
        <p:nvSpPr>
          <p:cNvPr id="16400" name="Rectangle 16"/>
          <p:cNvSpPr>
            <a:spLocks noGrp="1" noChangeArrowheads="1"/>
          </p:cNvSpPr>
          <p:nvPr/>
        </p:nvSpPr>
        <p:spPr bwMode="auto">
          <a:xfrm>
            <a:off x="3371850" y="690563"/>
            <a:ext cx="47942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zh-CN" altLang="en-US" sz="2400" b="1" dirty="0">
                <a:solidFill>
                  <a:srgbClr val="0000FF"/>
                </a:solidFill>
                <a:latin typeface="宋体" panose="02010600030101010101" pitchFamily="2" charset="-122"/>
              </a:rPr>
              <a:t>思考：据图描述中亚的地形特点</a:t>
            </a:r>
            <a:r>
              <a:rPr lang="zh-CN" altLang="en-US" sz="2400" b="1" dirty="0">
                <a:latin typeface="宋体" panose="02010600030101010101" pitchFamily="2" charset="-122"/>
              </a:rPr>
              <a:t>？</a:t>
            </a:r>
          </a:p>
          <a:p>
            <a:pPr eaLnBrk="1" hangingPunct="1">
              <a:lnSpc>
                <a:spcPct val="90000"/>
              </a:lnSpc>
              <a:spcBef>
                <a:spcPct val="20000"/>
              </a:spcBef>
              <a:buFont typeface="Arial" panose="020B0604020202020204" pitchFamily="34" charset="0"/>
              <a:buChar char="•"/>
            </a:pPr>
            <a:endParaRPr lang="zh-CN" altLang="en-US" sz="2800" dirty="0">
              <a:latin typeface="宋体" panose="02010600030101010101" pitchFamily="2" charset="-122"/>
            </a:endParaRPr>
          </a:p>
        </p:txBody>
      </p:sp>
      <p:sp>
        <p:nvSpPr>
          <p:cNvPr id="16401" name="Text Box 17"/>
          <p:cNvSpPr txBox="1">
            <a:spLocks noChangeArrowheads="1"/>
          </p:cNvSpPr>
          <p:nvPr/>
        </p:nvSpPr>
        <p:spPr bwMode="auto">
          <a:xfrm>
            <a:off x="119063" y="5943600"/>
            <a:ext cx="22240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latin typeface="黑体" panose="02010609060101010101" pitchFamily="49" charset="-122"/>
              </a:rPr>
              <a:t>沙漠广布</a:t>
            </a:r>
          </a:p>
        </p:txBody>
      </p:sp>
      <p:sp>
        <p:nvSpPr>
          <p:cNvPr id="16402" name="Text Box 18"/>
          <p:cNvSpPr txBox="1">
            <a:spLocks noChangeArrowheads="1"/>
          </p:cNvSpPr>
          <p:nvPr/>
        </p:nvSpPr>
        <p:spPr bwMode="auto">
          <a:xfrm rot="1320000">
            <a:off x="3863975" y="5276850"/>
            <a:ext cx="1973263" cy="365125"/>
          </a:xfrm>
          <a:prstGeom prst="rect">
            <a:avLst/>
          </a:prstGeom>
          <a:solidFill>
            <a:schemeClr val="bg1"/>
          </a:solidFill>
          <a:ln w="57150">
            <a:solidFill>
              <a:srgbClr val="FF0000"/>
            </a:solidFill>
            <a:miter lim="800000"/>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latin typeface="宋体" panose="02010600030101010101" pitchFamily="2" charset="-122"/>
                <a:sym typeface="Arial" panose="020B0604020202020204" pitchFamily="34" charset="0"/>
              </a:rPr>
              <a:t>卡拉库姆沙漠</a:t>
            </a:r>
          </a:p>
        </p:txBody>
      </p:sp>
      <p:sp>
        <p:nvSpPr>
          <p:cNvPr id="16" name="文本框 15"/>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dirty="0">
                <a:solidFill>
                  <a:schemeClr val="bg1"/>
                </a:solidFill>
                <a:latin typeface="微软雅黑" panose="020B0503020204020204" charset="-122"/>
                <a:ea typeface="微软雅黑" panose="020B0503020204020204" charset="-122"/>
              </a:rPr>
              <a:t> </a:t>
            </a:r>
          </a:p>
        </p:txBody>
      </p:sp>
      <p:sp>
        <p:nvSpPr>
          <p:cNvPr id="17" name="文本框 16"/>
          <p:cNvSpPr txBox="1"/>
          <p:nvPr/>
        </p:nvSpPr>
        <p:spPr>
          <a:xfrm>
            <a:off x="23654" y="701675"/>
            <a:ext cx="2447403" cy="566309"/>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2800" b="1" dirty="0">
                <a:solidFill>
                  <a:schemeClr val="tx1"/>
                </a:solidFill>
                <a:effectLst/>
                <a:latin typeface="+mn-ea"/>
                <a:cs typeface="+mn-ea"/>
              </a:rPr>
              <a:t> </a:t>
            </a:r>
            <a:r>
              <a:rPr lang="en-US" altLang="zh-CN" sz="2800" dirty="0">
                <a:solidFill>
                  <a:schemeClr val="tx1"/>
                </a:solidFill>
                <a:effectLst/>
                <a:latin typeface="+mn-ea"/>
                <a:cs typeface="+mn-ea"/>
              </a:rPr>
              <a:t>1</a:t>
            </a:r>
            <a:r>
              <a:rPr lang="zh-CN" altLang="en-US" sz="2800" dirty="0">
                <a:solidFill>
                  <a:schemeClr val="tx1"/>
                </a:solidFill>
                <a:effectLst/>
                <a:latin typeface="+mn-ea"/>
                <a:cs typeface="+mn-ea"/>
              </a:rPr>
              <a:t>、地形特征</a:t>
            </a:r>
            <a:endParaRPr lang="zh-CN" altLang="en-US" sz="2400" dirty="0">
              <a:solidFill>
                <a:srgbClr val="FF0000"/>
              </a:solidFill>
              <a:effectLst/>
              <a:latin typeface="+mn-ea"/>
              <a:ea typeface="楷体" panose="02010609060101010101" charset="-122"/>
              <a:cs typeface="+mn-ea"/>
            </a:endParaRPr>
          </a:p>
        </p:txBody>
      </p:sp>
    </p:spTree>
    <p:extLst>
      <p:ext uri="{BB962C8B-B14F-4D97-AF65-F5344CB8AC3E}">
        <p14:creationId xmlns:p14="http://schemas.microsoft.com/office/powerpoint/2010/main" val="1918517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400"/>
                                        </p:tgtEl>
                                        <p:attrNameLst>
                                          <p:attrName>style.visibility</p:attrName>
                                        </p:attrNameLst>
                                      </p:cBhvr>
                                      <p:to>
                                        <p:strVal val="visible"/>
                                      </p:to>
                                    </p:set>
                                    <p:animEffect transition="in" filter="box(in)">
                                      <p:cBhvr>
                                        <p:cTn id="7" dur="500"/>
                                        <p:tgtEl>
                                          <p:spTgt spid="164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92"/>
                                        </p:tgtEl>
                                        <p:attrNameLst>
                                          <p:attrName>style.visibility</p:attrName>
                                        </p:attrNameLst>
                                      </p:cBhvr>
                                      <p:to>
                                        <p:strVal val="visible"/>
                                      </p:to>
                                    </p:set>
                                    <p:animEffect transition="in" filter="blinds(horizontal)">
                                      <p:cBhvr>
                                        <p:cTn id="12" dur="500"/>
                                        <p:tgtEl>
                                          <p:spTgt spid="163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animEffect transition="in" filter="blinds(horizontal)">
                                      <p:cBhvr>
                                        <p:cTn id="17" dur="500"/>
                                        <p:tgtEl>
                                          <p:spTgt spid="163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89"/>
                                        </p:tgtEl>
                                        <p:attrNameLst>
                                          <p:attrName>style.visibility</p:attrName>
                                        </p:attrNameLst>
                                      </p:cBhvr>
                                      <p:to>
                                        <p:strVal val="visible"/>
                                      </p:to>
                                    </p:set>
                                    <p:animEffect transition="in" filter="wipe(left)">
                                      <p:cBhvr>
                                        <p:cTn id="22" dur="500"/>
                                        <p:tgtEl>
                                          <p:spTgt spid="163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391"/>
                                        </p:tgtEl>
                                        <p:attrNameLst>
                                          <p:attrName>style.visibility</p:attrName>
                                        </p:attrNameLst>
                                      </p:cBhvr>
                                      <p:to>
                                        <p:strVal val="visible"/>
                                      </p:to>
                                    </p:set>
                                    <p:animEffect transition="in" filter="blinds(horizontal)">
                                      <p:cBhvr>
                                        <p:cTn id="27" dur="500"/>
                                        <p:tgtEl>
                                          <p:spTgt spid="1639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390"/>
                                        </p:tgtEl>
                                        <p:attrNameLst>
                                          <p:attrName>style.visibility</p:attrName>
                                        </p:attrNameLst>
                                      </p:cBhvr>
                                      <p:to>
                                        <p:strVal val="visible"/>
                                      </p:to>
                                    </p:set>
                                    <p:animEffect transition="in" filter="blinds(horizontal)">
                                      <p:cBhvr>
                                        <p:cTn id="32" dur="500"/>
                                        <p:tgtEl>
                                          <p:spTgt spid="163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6387">
                                            <p:txEl>
                                              <p:pRg st="0" end="0"/>
                                            </p:txEl>
                                          </p:spTgt>
                                        </p:tgtEl>
                                        <p:attrNameLst>
                                          <p:attrName>style.visibility</p:attrName>
                                        </p:attrNameLst>
                                      </p:cBhvr>
                                      <p:to>
                                        <p:strVal val="visible"/>
                                      </p:to>
                                    </p:set>
                                    <p:animEffect transition="in" filter="blinds(horizontal)">
                                      <p:cBhvr>
                                        <p:cTn id="37" dur="500"/>
                                        <p:tgtEl>
                                          <p:spTgt spid="16387">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6387">
                                            <p:txEl>
                                              <p:pRg st="2" end="2"/>
                                            </p:txEl>
                                          </p:spTgt>
                                        </p:tgtEl>
                                        <p:attrNameLst>
                                          <p:attrName>style.visibility</p:attrName>
                                        </p:attrNameLst>
                                      </p:cBhvr>
                                      <p:to>
                                        <p:strVal val="visible"/>
                                      </p:to>
                                    </p:set>
                                    <p:animEffect transition="in" filter="blinds(horizontal)">
                                      <p:cBhvr>
                                        <p:cTn id="42" dur="500"/>
                                        <p:tgtEl>
                                          <p:spTgt spid="16387">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6387">
                                            <p:txEl>
                                              <p:pRg st="3" end="3"/>
                                            </p:txEl>
                                          </p:spTgt>
                                        </p:tgtEl>
                                        <p:attrNameLst>
                                          <p:attrName>style.visibility</p:attrName>
                                        </p:attrNameLst>
                                      </p:cBhvr>
                                      <p:to>
                                        <p:strVal val="visible"/>
                                      </p:to>
                                    </p:set>
                                    <p:animEffect transition="in" filter="blinds(horizontal)">
                                      <p:cBhvr>
                                        <p:cTn id="47" dur="500"/>
                                        <p:tgtEl>
                                          <p:spTgt spid="16387">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6387">
                                            <p:txEl>
                                              <p:pRg st="5" end="5"/>
                                            </p:txEl>
                                          </p:spTgt>
                                        </p:tgtEl>
                                        <p:attrNameLst>
                                          <p:attrName>style.visibility</p:attrName>
                                        </p:attrNameLst>
                                      </p:cBhvr>
                                      <p:to>
                                        <p:strVal val="visible"/>
                                      </p:to>
                                    </p:set>
                                    <p:animEffect transition="in" filter="blinds(horizontal)">
                                      <p:cBhvr>
                                        <p:cTn id="52" dur="500"/>
                                        <p:tgtEl>
                                          <p:spTgt spid="16387">
                                            <p:txEl>
                                              <p:pRg st="5" end="5"/>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6387">
                                            <p:txEl>
                                              <p:pRg st="6" end="6"/>
                                            </p:txEl>
                                          </p:spTgt>
                                        </p:tgtEl>
                                        <p:attrNameLst>
                                          <p:attrName>style.visibility</p:attrName>
                                        </p:attrNameLst>
                                      </p:cBhvr>
                                      <p:to>
                                        <p:strVal val="visible"/>
                                      </p:to>
                                    </p:set>
                                    <p:animEffect transition="in" filter="blinds(horizontal)">
                                      <p:cBhvr>
                                        <p:cTn id="57" dur="500"/>
                                        <p:tgtEl>
                                          <p:spTgt spid="16387">
                                            <p:txEl>
                                              <p:pRg st="6" end="6"/>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6387">
                                            <p:txEl>
                                              <p:pRg st="8" end="8"/>
                                            </p:txEl>
                                          </p:spTgt>
                                        </p:tgtEl>
                                        <p:attrNameLst>
                                          <p:attrName>style.visibility</p:attrName>
                                        </p:attrNameLst>
                                      </p:cBhvr>
                                      <p:to>
                                        <p:strVal val="visible"/>
                                      </p:to>
                                    </p:set>
                                    <p:animEffect transition="in" filter="blinds(horizontal)">
                                      <p:cBhvr>
                                        <p:cTn id="62" dur="500"/>
                                        <p:tgtEl>
                                          <p:spTgt spid="16387">
                                            <p:txEl>
                                              <p:pRg st="8" end="8"/>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6388"/>
                                        </p:tgtEl>
                                        <p:attrNameLst>
                                          <p:attrName>style.visibility</p:attrName>
                                        </p:attrNameLst>
                                      </p:cBhvr>
                                      <p:to>
                                        <p:strVal val="visible"/>
                                      </p:to>
                                    </p:set>
                                    <p:animEffect transition="in" filter="blinds(horizontal)">
                                      <p:cBhvr>
                                        <p:cTn id="67" dur="500"/>
                                        <p:tgtEl>
                                          <p:spTgt spid="1638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6401"/>
                                        </p:tgtEl>
                                        <p:attrNameLst>
                                          <p:attrName>style.visibility</p:attrName>
                                        </p:attrNameLst>
                                      </p:cBhvr>
                                      <p:to>
                                        <p:strVal val="visible"/>
                                      </p:to>
                                    </p:set>
                                    <p:animEffect transition="in" filter="blinds(horizontal)">
                                      <p:cBhvr>
                                        <p:cTn id="72" dur="500"/>
                                        <p:tgtEl>
                                          <p:spTgt spid="1640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6402"/>
                                        </p:tgtEl>
                                        <p:attrNameLst>
                                          <p:attrName>style.visibility</p:attrName>
                                        </p:attrNameLst>
                                      </p:cBhvr>
                                      <p:to>
                                        <p:strVal val="visible"/>
                                      </p:to>
                                    </p:set>
                                    <p:animEffect transition="in" filter="blinds(horizontal)">
                                      <p:cBhvr>
                                        <p:cTn id="77" dur="500"/>
                                        <p:tgtEl>
                                          <p:spTgt spid="16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ldLvl="0"/>
      <p:bldP spid="16389" grpId="0" bldLvl="0" animBg="1"/>
      <p:bldP spid="16390" grpId="0" bldLvl="0" animBg="1"/>
      <p:bldP spid="16391" grpId="0" bldLvl="0" animBg="1"/>
      <p:bldP spid="16392" grpId="0" bldLvl="0" animBg="1"/>
      <p:bldP spid="16393" grpId="0" bldLvl="0" animBg="1"/>
      <p:bldP spid="16400" grpId="0"/>
      <p:bldP spid="16401" grpId="0" bldLvl="0"/>
      <p:bldP spid="1640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中亚气候04"/>
          <p:cNvPicPr>
            <a:picLocks noChangeAspect="1"/>
          </p:cNvPicPr>
          <p:nvPr/>
        </p:nvPicPr>
        <p:blipFill>
          <a:blip r:embed="rId2"/>
          <a:srcRect b="5698"/>
          <a:stretch>
            <a:fillRect/>
          </a:stretch>
        </p:blipFill>
        <p:spPr>
          <a:xfrm>
            <a:off x="3846195" y="3002280"/>
            <a:ext cx="5093335" cy="3715385"/>
          </a:xfrm>
          <a:prstGeom prst="rect">
            <a:avLst/>
          </a:prstGeom>
          <a:ln>
            <a:solidFill>
              <a:schemeClr val="tx1">
                <a:lumMod val="95000"/>
                <a:lumOff val="5000"/>
              </a:schemeClr>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79705" y="968375"/>
            <a:ext cx="594804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a:t>
            </a:r>
            <a:r>
              <a:rPr lang="zh-CN" altLang="en-US" sz="2400">
                <a:solidFill>
                  <a:schemeClr val="tx1"/>
                </a:solidFill>
                <a:effectLst/>
                <a:latin typeface="+mn-ea"/>
                <a:cs typeface="+mn-ea"/>
              </a:rPr>
              <a:t>：</a:t>
            </a:r>
            <a:r>
              <a:rPr lang="zh-CN" altLang="en-US" sz="3200" b="1">
                <a:solidFill>
                  <a:srgbClr val="FF0000"/>
                </a:solidFill>
                <a:effectLst/>
                <a:latin typeface="+mn-ea"/>
                <a:cs typeface="+mn-ea"/>
              </a:rPr>
              <a:t>温带大陆性气候</a:t>
            </a:r>
            <a:r>
              <a:rPr lang="zh-CN" altLang="en-US" sz="3200">
                <a:solidFill>
                  <a:schemeClr val="tx1"/>
                </a:solidFill>
                <a:effectLst/>
                <a:latin typeface="+mn-ea"/>
                <a:cs typeface="+mn-ea"/>
              </a:rPr>
              <a:t>为主</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5" name="文本框 4"/>
          <p:cNvSpPr txBox="1"/>
          <p:nvPr/>
        </p:nvSpPr>
        <p:spPr>
          <a:xfrm>
            <a:off x="323850" y="1722120"/>
            <a:ext cx="850455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solidFill>
                  <a:srgbClr val="0221DE"/>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rgbClr val="0221DE"/>
                </a:solidFill>
                <a:latin typeface="+mn-ea"/>
                <a:cs typeface="+mn-ea"/>
              </a:rPr>
              <a:t>成因：</a:t>
            </a:r>
            <a:r>
              <a:rPr lang="zh-CN" altLang="en-US" sz="2800">
                <a:solidFill>
                  <a:schemeClr val="tx1"/>
                </a:solidFill>
                <a:latin typeface="+mn-ea"/>
                <a:cs typeface="+mn-ea"/>
              </a:rPr>
              <a:t>深居内陆，远离海洋；周围山岭阻挡水汽</a:t>
            </a:r>
            <a:endParaRPr lang="zh-CN" altLang="en-US" sz="2400">
              <a:solidFill>
                <a:schemeClr val="tx1"/>
              </a:solidFill>
              <a:latin typeface="楷体" panose="02010609060101010101" charset="-122"/>
              <a:ea typeface="楷体" panose="02010609060101010101" charset="-122"/>
              <a:cs typeface="+mn-ea"/>
            </a:endParaRPr>
          </a:p>
        </p:txBody>
      </p:sp>
      <p:pic>
        <p:nvPicPr>
          <p:cNvPr id="12" name="图片 11" descr="中亚气候资料图"/>
          <p:cNvPicPr>
            <a:picLocks noChangeAspect="1"/>
          </p:cNvPicPr>
          <p:nvPr/>
        </p:nvPicPr>
        <p:blipFill>
          <a:blip r:embed="rId3"/>
          <a:stretch>
            <a:fillRect/>
          </a:stretch>
        </p:blipFill>
        <p:spPr>
          <a:xfrm>
            <a:off x="728345" y="3060023"/>
            <a:ext cx="2663190" cy="2685415"/>
          </a:xfrm>
          <a:prstGeom prst="rect">
            <a:avLst/>
          </a:prstGeom>
          <a:ln>
            <a:solidFill>
              <a:schemeClr val="tx1">
                <a:lumMod val="95000"/>
                <a:lumOff val="5000"/>
              </a:schemeClr>
            </a:solidFill>
          </a:ln>
        </p:spPr>
      </p:pic>
      <p:sp>
        <p:nvSpPr>
          <p:cNvPr id="14" name="文本框 13"/>
          <p:cNvSpPr txBox="1"/>
          <p:nvPr/>
        </p:nvSpPr>
        <p:spPr>
          <a:xfrm>
            <a:off x="179705" y="5976044"/>
            <a:ext cx="488061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3</a:t>
            </a:r>
            <a:r>
              <a:rPr lang="zh-CN" altLang="en-US" sz="3200">
                <a:solidFill>
                  <a:schemeClr val="tx1"/>
                </a:solidFill>
                <a:effectLst/>
                <a:latin typeface="+mn-ea"/>
                <a:cs typeface="+mn-ea"/>
              </a:rPr>
              <a:t>、植被：</a:t>
            </a:r>
            <a:r>
              <a:rPr lang="zh-CN" altLang="en-US" sz="2800" b="1">
                <a:solidFill>
                  <a:srgbClr val="FF0000"/>
                </a:solidFill>
                <a:effectLst/>
                <a:latin typeface="+mn-ea"/>
                <a:cs typeface="+mn-ea"/>
              </a:rPr>
              <a:t>温带草原、荒漠</a:t>
            </a:r>
            <a:endParaRPr lang="zh-CN" altLang="en-US" sz="2800" b="1">
              <a:solidFill>
                <a:srgbClr val="FF0000"/>
              </a:solidFill>
              <a:effectLst/>
              <a:latin typeface="+mn-ea"/>
              <a:ea typeface="楷体" panose="02010609060101010101" charset="-122"/>
              <a:cs typeface="+mn-ea"/>
            </a:endParaRPr>
          </a:p>
        </p:txBody>
      </p:sp>
      <p:sp>
        <p:nvSpPr>
          <p:cNvPr id="6" name="文本框 5"/>
          <p:cNvSpPr txBox="1"/>
          <p:nvPr/>
        </p:nvSpPr>
        <p:spPr>
          <a:xfrm>
            <a:off x="323850" y="2339975"/>
            <a:ext cx="850455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dirty="0">
                <a:solidFill>
                  <a:srgbClr val="0221DE"/>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dirty="0">
                <a:solidFill>
                  <a:srgbClr val="0221DE"/>
                </a:solidFill>
                <a:latin typeface="+mn-ea"/>
                <a:cs typeface="+mn-ea"/>
              </a:rPr>
              <a:t>特征：</a:t>
            </a:r>
            <a:r>
              <a:rPr lang="zh-CN" altLang="en-US" sz="2800" dirty="0">
                <a:solidFill>
                  <a:srgbClr val="FF0000"/>
                </a:solidFill>
                <a:latin typeface="+mn-ea"/>
                <a:cs typeface="+mn-ea"/>
              </a:rPr>
              <a:t>冬冷夏热</a:t>
            </a:r>
            <a:r>
              <a:rPr lang="zh-CN" altLang="en-US" sz="2800" dirty="0">
                <a:solidFill>
                  <a:schemeClr val="tx1"/>
                </a:solidFill>
                <a:latin typeface="+mn-ea"/>
                <a:cs typeface="+mn-ea"/>
              </a:rPr>
              <a:t>，</a:t>
            </a:r>
            <a:r>
              <a:rPr lang="zh-CN" altLang="en-US" sz="2800" dirty="0">
                <a:solidFill>
                  <a:srgbClr val="FF0000"/>
                </a:solidFill>
                <a:latin typeface="+mn-ea"/>
                <a:cs typeface="+mn-ea"/>
              </a:rPr>
              <a:t>日、年较差大</a:t>
            </a:r>
            <a:r>
              <a:rPr lang="zh-CN" altLang="en-US" sz="2800" dirty="0">
                <a:solidFill>
                  <a:schemeClr val="tx1"/>
                </a:solidFill>
                <a:latin typeface="+mn-ea"/>
                <a:cs typeface="+mn-ea"/>
              </a:rPr>
              <a:t>，</a:t>
            </a:r>
            <a:r>
              <a:rPr lang="zh-CN" altLang="en-US" sz="2800" dirty="0">
                <a:solidFill>
                  <a:srgbClr val="FF0000"/>
                </a:solidFill>
                <a:latin typeface="+mn-ea"/>
                <a:cs typeface="+mn-ea"/>
              </a:rPr>
              <a:t>降水少</a:t>
            </a:r>
            <a:r>
              <a:rPr lang="zh-CN" altLang="en-US" sz="1600" b="1" dirty="0">
                <a:solidFill>
                  <a:srgbClr val="FF0000"/>
                </a:solidFill>
                <a:latin typeface="+mn-ea"/>
                <a:cs typeface="+mn-ea"/>
              </a:rPr>
              <a:t>，</a:t>
            </a:r>
            <a:r>
              <a:rPr lang="zh-CN" altLang="en-US" sz="2800" dirty="0">
                <a:solidFill>
                  <a:srgbClr val="FF0000"/>
                </a:solidFill>
                <a:latin typeface="+mn-ea"/>
                <a:cs typeface="+mn-ea"/>
              </a:rPr>
              <a:t>变率大</a:t>
            </a:r>
            <a:endParaRPr lang="zh-CN" altLang="en-US" sz="2800" dirty="0">
              <a:solidFill>
                <a:srgbClr val="FF0000"/>
              </a:solidFill>
              <a:latin typeface="+mn-ea"/>
              <a:ea typeface="楷体" panose="02010609060101010101" charset="-122"/>
              <a:cs typeface="+mn-ea"/>
            </a:endParaRPr>
          </a:p>
        </p:txBody>
      </p:sp>
      <p:pic>
        <p:nvPicPr>
          <p:cNvPr id="15" name="图片 14" descr="多大的"/>
          <p:cNvPicPr>
            <a:picLocks noChangeAspect="1"/>
          </p:cNvPicPr>
          <p:nvPr/>
        </p:nvPicPr>
        <p:blipFill>
          <a:blip r:embed="rId4"/>
          <a:stretch>
            <a:fillRect/>
          </a:stretch>
        </p:blipFill>
        <p:spPr>
          <a:xfrm>
            <a:off x="655955" y="3024022"/>
            <a:ext cx="2808021" cy="2893072"/>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4" grpId="0" bldLvl="0" animBg="1"/>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Rot="1" noChangeArrowheads="1"/>
          </p:cNvSpPr>
          <p:nvPr/>
        </p:nvSpPr>
        <p:spPr bwMode="auto">
          <a:xfrm>
            <a:off x="1916113" y="439738"/>
            <a:ext cx="16557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a:solidFill>
                  <a:srgbClr val="FF0000"/>
                </a:solidFill>
                <a:latin typeface="宋体" panose="02010600030101010101" pitchFamily="2" charset="-122"/>
              </a:rPr>
              <a:t>植被</a:t>
            </a:r>
          </a:p>
        </p:txBody>
      </p:sp>
      <p:pic>
        <p:nvPicPr>
          <p:cNvPr id="9220" name="Picture 4" descr="11-Z-TU-15"/>
          <p:cNvPicPr>
            <a:picLocks noChangeAspect="1" noChangeArrowheads="1"/>
          </p:cNvPicPr>
          <p:nvPr/>
        </p:nvPicPr>
        <p:blipFill>
          <a:blip r:embed="rId2"/>
          <a:srcRect l="44859" t="36453" r="10280" b="10292"/>
          <a:stretch>
            <a:fillRect/>
          </a:stretch>
        </p:blipFill>
        <p:spPr bwMode="auto">
          <a:xfrm>
            <a:off x="4643438" y="1404938"/>
            <a:ext cx="4343400" cy="3238500"/>
          </a:xfrm>
          <a:prstGeom prst="rect">
            <a:avLst/>
          </a:prstGeom>
          <a:noFill/>
          <a:effectLst>
            <a:outerShdw dist="107763" dir="2700000" algn="ctr" rotWithShape="0">
              <a:srgbClr val="808080"/>
            </a:outerShdw>
          </a:effectLst>
        </p:spPr>
      </p:pic>
      <p:sp>
        <p:nvSpPr>
          <p:cNvPr id="9221" name="Text Box 5"/>
          <p:cNvSpPr txBox="1">
            <a:spLocks noChangeArrowheads="1"/>
          </p:cNvSpPr>
          <p:nvPr/>
        </p:nvSpPr>
        <p:spPr bwMode="auto">
          <a:xfrm>
            <a:off x="942975" y="4706938"/>
            <a:ext cx="3200400" cy="579437"/>
          </a:xfrm>
          <a:prstGeom prst="rect">
            <a:avLst/>
          </a:prstGeom>
          <a:noFill/>
          <a:ln w="9525">
            <a:noFill/>
            <a:miter lim="800000"/>
            <a:headEnd/>
            <a:tailEnd/>
          </a:ln>
          <a:effectLst>
            <a:outerShdw dist="17961" dir="2700000" algn="ctr" rotWithShape="0">
              <a:srgbClr val="0000CC"/>
            </a:outerShdw>
          </a:effectLst>
        </p:spPr>
        <p:txBody>
          <a:bodyPr>
            <a:spAutoFit/>
          </a:bodyPr>
          <a:lstStyle/>
          <a:p>
            <a:pPr>
              <a:spcBef>
                <a:spcPct val="50000"/>
              </a:spcBef>
              <a:defRPr/>
            </a:pPr>
            <a:r>
              <a:rPr kumimoji="1" lang="zh-CN" altLang="en-US" sz="3200" b="1" dirty="0">
                <a:solidFill>
                  <a:srgbClr val="FF0000"/>
                </a:solidFill>
                <a:effectLst>
                  <a:outerShdw blurRad="38100" dist="38100" dir="2700000" algn="tl">
                    <a:srgbClr val="000000">
                      <a:alpha val="43137"/>
                    </a:srgbClr>
                  </a:outerShdw>
                </a:effectLst>
                <a:latin typeface="Times New Roman" pitchFamily="18" charset="0"/>
              </a:rPr>
              <a:t>卡拉库姆沙漠</a:t>
            </a:r>
          </a:p>
        </p:txBody>
      </p:sp>
      <p:sp>
        <p:nvSpPr>
          <p:cNvPr id="9222" name="Text Box 6"/>
          <p:cNvSpPr txBox="1">
            <a:spLocks noChangeArrowheads="1"/>
          </p:cNvSpPr>
          <p:nvPr/>
        </p:nvSpPr>
        <p:spPr bwMode="auto">
          <a:xfrm>
            <a:off x="5364163" y="4797425"/>
            <a:ext cx="3581400" cy="579438"/>
          </a:xfrm>
          <a:prstGeom prst="rect">
            <a:avLst/>
          </a:prstGeom>
          <a:noFill/>
          <a:ln w="9525">
            <a:noFill/>
            <a:miter lim="800000"/>
            <a:headEnd/>
            <a:tailEnd/>
          </a:ln>
          <a:effectLst>
            <a:outerShdw dist="17961" dir="2700000" algn="ctr" rotWithShape="0">
              <a:srgbClr val="0000CC"/>
            </a:outerShdw>
          </a:effectLst>
        </p:spPr>
        <p:txBody>
          <a:bodyPr>
            <a:spAutoFit/>
          </a:bodyPr>
          <a:lstStyle/>
          <a:p>
            <a:pPr>
              <a:spcBef>
                <a:spcPct val="50000"/>
              </a:spcBef>
              <a:defRPr/>
            </a:pPr>
            <a:r>
              <a:rPr kumimoji="1" lang="zh-CN" altLang="en-US" sz="3200" b="1" dirty="0">
                <a:solidFill>
                  <a:srgbClr val="FF0000"/>
                </a:solidFill>
                <a:effectLst>
                  <a:outerShdw blurRad="38100" dist="38100" dir="2700000" algn="tl">
                    <a:srgbClr val="000000">
                      <a:alpha val="43137"/>
                    </a:srgbClr>
                  </a:outerShdw>
                </a:effectLst>
                <a:latin typeface="Times New Roman" pitchFamily="18" charset="0"/>
              </a:rPr>
              <a:t>哈萨克南部草原</a:t>
            </a:r>
          </a:p>
        </p:txBody>
      </p:sp>
      <p:sp>
        <p:nvSpPr>
          <p:cNvPr id="9224" name="Rectangle 8"/>
          <p:cNvSpPr>
            <a:spLocks noChangeArrowheads="1"/>
          </p:cNvSpPr>
          <p:nvPr/>
        </p:nvSpPr>
        <p:spPr bwMode="auto">
          <a:xfrm>
            <a:off x="0" y="5516563"/>
            <a:ext cx="9251950" cy="1176337"/>
          </a:xfrm>
          <a:prstGeom prst="rect">
            <a:avLst/>
          </a:prstGeom>
          <a:noFill/>
          <a:ln w="9525">
            <a:noFill/>
            <a:miter lim="800000"/>
            <a:headEnd/>
            <a:tailEnd/>
          </a:ln>
        </p:spPr>
        <p:txBody>
          <a:bodyPr wrap="none">
            <a:spAutoFit/>
          </a:bodyPr>
          <a:lstStyle/>
          <a:p>
            <a:pPr>
              <a:spcBef>
                <a:spcPct val="20000"/>
              </a:spcBef>
              <a:defRPr/>
            </a:pPr>
            <a:r>
              <a:rPr lang="zh-CN" altLang="en-US" sz="3200" b="1" dirty="0">
                <a:solidFill>
                  <a:srgbClr val="FF0000"/>
                </a:solidFill>
                <a:latin typeface="+mj-ea"/>
                <a:ea typeface="+mj-ea"/>
              </a:rPr>
              <a:t>思考</a:t>
            </a:r>
            <a:r>
              <a:rPr lang="en-US" altLang="zh-CN" sz="3200" b="1" dirty="0">
                <a:solidFill>
                  <a:srgbClr val="FF0000"/>
                </a:solidFill>
                <a:latin typeface="+mj-ea"/>
                <a:ea typeface="+mj-ea"/>
              </a:rPr>
              <a:t>: </a:t>
            </a:r>
            <a:r>
              <a:rPr lang="zh-CN" altLang="en-US" sz="3200" b="1" dirty="0">
                <a:solidFill>
                  <a:srgbClr val="FF0000"/>
                </a:solidFill>
                <a:latin typeface="+mj-ea"/>
                <a:ea typeface="+mj-ea"/>
              </a:rPr>
              <a:t>沿第二亚欧大陆桥</a:t>
            </a:r>
            <a:r>
              <a:rPr lang="en-US" altLang="zh-CN" sz="3200" b="1" dirty="0">
                <a:solidFill>
                  <a:srgbClr val="FF0000"/>
                </a:solidFill>
                <a:latin typeface="+mj-ea"/>
                <a:ea typeface="+mj-ea"/>
              </a:rPr>
              <a:t>,</a:t>
            </a:r>
            <a:r>
              <a:rPr lang="zh-CN" altLang="en-US" sz="3200" b="1" dirty="0">
                <a:solidFill>
                  <a:srgbClr val="FF0000"/>
                </a:solidFill>
                <a:latin typeface="+mj-ea"/>
                <a:ea typeface="+mj-ea"/>
              </a:rPr>
              <a:t>沿线植被会有什么变化</a:t>
            </a:r>
            <a:r>
              <a:rPr lang="en-US" altLang="zh-CN" sz="3200" b="1" dirty="0">
                <a:solidFill>
                  <a:srgbClr val="FF0000"/>
                </a:solidFill>
                <a:latin typeface="+mj-ea"/>
                <a:ea typeface="+mj-ea"/>
              </a:rPr>
              <a:t>?</a:t>
            </a:r>
          </a:p>
          <a:p>
            <a:pPr>
              <a:spcBef>
                <a:spcPct val="20000"/>
              </a:spcBef>
              <a:defRPr/>
            </a:pPr>
            <a:r>
              <a:rPr lang="zh-CN" altLang="en-US" sz="3200" b="1" dirty="0">
                <a:solidFill>
                  <a:srgbClr val="FF0000"/>
                </a:solidFill>
                <a:latin typeface="+mj-ea"/>
                <a:ea typeface="+mj-ea"/>
              </a:rPr>
              <a:t>产生这种变化的原因是什么？</a:t>
            </a:r>
          </a:p>
        </p:txBody>
      </p:sp>
      <p:sp>
        <p:nvSpPr>
          <p:cNvPr id="11271" name="Rectangle 9"/>
          <p:cNvSpPr>
            <a:spLocks noChangeArrowheads="1"/>
          </p:cNvSpPr>
          <p:nvPr/>
        </p:nvSpPr>
        <p:spPr bwMode="auto">
          <a:xfrm>
            <a:off x="3319463" y="500063"/>
            <a:ext cx="4752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0000FF"/>
                </a:solidFill>
              </a:rPr>
              <a:t>——</a:t>
            </a:r>
            <a:r>
              <a:rPr kumimoji="1" lang="zh-CN" altLang="en-US" sz="3200" b="1">
                <a:solidFill>
                  <a:srgbClr val="0000FF"/>
                </a:solidFill>
              </a:rPr>
              <a:t>以草原、荒漠为主</a:t>
            </a:r>
          </a:p>
        </p:txBody>
      </p:sp>
      <p:pic>
        <p:nvPicPr>
          <p:cNvPr id="11272" name="Picture 2" descr="http://imgsrc.baidu.com/baike/pic/item/0db52fad830160354a36d60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1428750"/>
            <a:ext cx="4414838"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3" descr="亚欧大陆桥示意图111"/>
          <p:cNvPicPr>
            <a:picLocks noChangeAspect="1" noChangeArrowheads="1"/>
          </p:cNvPicPr>
          <p:nvPr/>
        </p:nvPicPr>
        <p:blipFill>
          <a:blip r:embed="rId4">
            <a:lum bright="-18000" contrast="30000"/>
            <a:extLst>
              <a:ext uri="{28A0092B-C50C-407E-A947-70E740481C1C}">
                <a14:useLocalDpi xmlns:a14="http://schemas.microsoft.com/office/drawing/2010/main" val="0"/>
              </a:ext>
            </a:extLst>
          </a:blip>
          <a:srcRect/>
          <a:stretch>
            <a:fillRect/>
          </a:stretch>
        </p:blipFill>
        <p:spPr bwMode="auto">
          <a:xfrm>
            <a:off x="0" y="1341438"/>
            <a:ext cx="91440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6310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466"/>
                                        </p:tgtEl>
                                        <p:attrNameLst>
                                          <p:attrName>style.visibility</p:attrName>
                                        </p:attrNameLst>
                                      </p:cBhvr>
                                      <p:to>
                                        <p:strVal val="visible"/>
                                      </p:to>
                                    </p:set>
                                    <p:animEffect transition="in" filter="blinds(horizontal)">
                                      <p:cBhvr>
                                        <p:cTn id="7" dur="500"/>
                                        <p:tgtEl>
                                          <p:spTgt spid="194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24"/>
                                        </p:tgtEl>
                                        <p:attrNameLst>
                                          <p:attrName>style.visibility</p:attrName>
                                        </p:attrNameLst>
                                      </p:cBhvr>
                                      <p:to>
                                        <p:strVal val="visible"/>
                                      </p:to>
                                    </p:set>
                                    <p:animEffect transition="in" filter="blinds(horizontal)">
                                      <p:cBhvr>
                                        <p:cTn id="12"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中亚空白教学图十三"/>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819400" y="1752600"/>
            <a:ext cx="6507163" cy="5135563"/>
          </a:xfrm>
        </p:spPr>
      </p:pic>
      <p:sp>
        <p:nvSpPr>
          <p:cNvPr id="49155" name="Text Box 3"/>
          <p:cNvSpPr txBox="1">
            <a:spLocks noChangeArrowheads="1"/>
          </p:cNvSpPr>
          <p:nvPr/>
        </p:nvSpPr>
        <p:spPr bwMode="auto">
          <a:xfrm>
            <a:off x="3089275" y="4298950"/>
            <a:ext cx="6477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C0000"/>
                </a:solidFill>
                <a:latin typeface="黑体" panose="02010609060101010101" pitchFamily="49" charset="-122"/>
                <a:ea typeface="黑体" panose="02010609060101010101" pitchFamily="49" charset="-122"/>
              </a:rPr>
              <a:t>里</a:t>
            </a:r>
          </a:p>
          <a:p>
            <a:pPr eaLnBrk="1" hangingPunct="1">
              <a:spcBef>
                <a:spcPct val="50000"/>
              </a:spcBef>
            </a:pPr>
            <a:r>
              <a:rPr lang="zh-CN" altLang="en-US" sz="2800" b="1">
                <a:solidFill>
                  <a:srgbClr val="CC0000"/>
                </a:solidFill>
                <a:latin typeface="黑体" panose="02010609060101010101" pitchFamily="49" charset="-122"/>
                <a:ea typeface="黑体" panose="02010609060101010101" pitchFamily="49" charset="-122"/>
              </a:rPr>
              <a:t>海</a:t>
            </a:r>
          </a:p>
        </p:txBody>
      </p:sp>
      <p:sp>
        <p:nvSpPr>
          <p:cNvPr id="49156" name="Text Box 4"/>
          <p:cNvSpPr txBox="1">
            <a:spLocks noChangeArrowheads="1"/>
          </p:cNvSpPr>
          <p:nvPr/>
        </p:nvSpPr>
        <p:spPr bwMode="auto">
          <a:xfrm>
            <a:off x="4613275" y="3905250"/>
            <a:ext cx="6477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C0000"/>
                </a:solidFill>
                <a:latin typeface="黑体" panose="02010609060101010101" pitchFamily="49" charset="-122"/>
                <a:ea typeface="黑体" panose="02010609060101010101" pitchFamily="49" charset="-122"/>
              </a:rPr>
              <a:t>咸海</a:t>
            </a:r>
          </a:p>
        </p:txBody>
      </p:sp>
      <p:pic>
        <p:nvPicPr>
          <p:cNvPr id="12293" name="Picture 5" descr="额尔齐斯河"/>
          <p:cNvPicPr>
            <a:picLocks noGrp="1" noChangeAspect="1" noChangeArrowheads="1"/>
          </p:cNvPicPr>
          <p:nvPr>
            <p:ph sz="quarter" idx="3"/>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700838" y="1722438"/>
            <a:ext cx="2447925" cy="1655762"/>
          </a:xfrm>
        </p:spPr>
      </p:pic>
      <p:sp>
        <p:nvSpPr>
          <p:cNvPr id="49158" name="Text Box 6"/>
          <p:cNvSpPr txBox="1">
            <a:spLocks noChangeArrowheads="1"/>
          </p:cNvSpPr>
          <p:nvPr/>
        </p:nvSpPr>
        <p:spPr bwMode="auto">
          <a:xfrm rot="2528553">
            <a:off x="5908675" y="2393950"/>
            <a:ext cx="2581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黑体" panose="02010609060101010101" pitchFamily="49" charset="-122"/>
                <a:ea typeface="黑体" panose="02010609060101010101" pitchFamily="49" charset="-122"/>
              </a:rPr>
              <a:t>额尔齐斯河</a:t>
            </a:r>
          </a:p>
        </p:txBody>
      </p:sp>
      <p:pic>
        <p:nvPicPr>
          <p:cNvPr id="12295" name="Picture 7" descr="锡尔河"/>
          <p:cNvPicPr>
            <a:picLocks noGrp="1" noChangeAspect="1" noChangeArrowheads="1"/>
          </p:cNvPicPr>
          <p:nvPr>
            <p:ph sz="quarter" idx="4"/>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5116513" y="4119563"/>
            <a:ext cx="2879725" cy="1322387"/>
          </a:xfrm>
        </p:spPr>
      </p:pic>
      <p:sp>
        <p:nvSpPr>
          <p:cNvPr id="49160" name="Text Box 8"/>
          <p:cNvSpPr txBox="1">
            <a:spLocks noChangeArrowheads="1"/>
          </p:cNvSpPr>
          <p:nvPr/>
        </p:nvSpPr>
        <p:spPr bwMode="auto">
          <a:xfrm rot="1977722">
            <a:off x="5364163" y="4219575"/>
            <a:ext cx="1863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latin typeface="黑体" panose="02010609060101010101" pitchFamily="49" charset="-122"/>
                <a:ea typeface="黑体" panose="02010609060101010101" pitchFamily="49" charset="-122"/>
              </a:rPr>
              <a:t>锡尔河</a:t>
            </a:r>
          </a:p>
        </p:txBody>
      </p:sp>
      <p:pic>
        <p:nvPicPr>
          <p:cNvPr id="12297" name="Picture 9" descr="阿姆河"/>
          <p:cNvPicPr>
            <a:picLocks noGrp="1" noChangeAspect="1" noChangeArrowheads="1"/>
          </p:cNvPicPr>
          <p:nvPr>
            <p:ph sz="quarter" idx="2"/>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4756150" y="4622800"/>
            <a:ext cx="2590800" cy="1655763"/>
          </a:xfrm>
        </p:spPr>
      </p:pic>
      <p:sp>
        <p:nvSpPr>
          <p:cNvPr id="49162" name="Text Box 10"/>
          <p:cNvSpPr txBox="1">
            <a:spLocks noChangeArrowheads="1"/>
          </p:cNvSpPr>
          <p:nvPr/>
        </p:nvSpPr>
        <p:spPr bwMode="auto">
          <a:xfrm rot="2867880">
            <a:off x="4815681" y="5452270"/>
            <a:ext cx="2232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latin typeface="华文新魏" panose="02010800040101010101" pitchFamily="2" charset="-122"/>
                <a:ea typeface="黑体" panose="02010609060101010101" pitchFamily="49" charset="-122"/>
              </a:rPr>
              <a:t>阿姆</a:t>
            </a:r>
            <a:r>
              <a:rPr lang="zh-CN" altLang="en-US" sz="2800" b="1">
                <a:solidFill>
                  <a:srgbClr val="0000FF"/>
                </a:solidFill>
                <a:latin typeface="黑体" panose="02010609060101010101" pitchFamily="49" charset="-122"/>
                <a:ea typeface="黑体" panose="02010609060101010101" pitchFamily="49" charset="-122"/>
              </a:rPr>
              <a:t>河</a:t>
            </a:r>
          </a:p>
        </p:txBody>
      </p:sp>
      <p:sp>
        <p:nvSpPr>
          <p:cNvPr id="49163" name="Text Box 11"/>
          <p:cNvSpPr txBox="1">
            <a:spLocks noChangeArrowheads="1"/>
          </p:cNvSpPr>
          <p:nvPr/>
        </p:nvSpPr>
        <p:spPr bwMode="auto">
          <a:xfrm rot="-1500000">
            <a:off x="6061075" y="3308350"/>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C0000"/>
                </a:solidFill>
                <a:latin typeface="黑体" panose="02010609060101010101" pitchFamily="49" charset="-122"/>
                <a:ea typeface="黑体" panose="02010609060101010101" pitchFamily="49" charset="-122"/>
              </a:rPr>
              <a:t>巴尔喀什湖</a:t>
            </a:r>
          </a:p>
        </p:txBody>
      </p:sp>
      <p:sp>
        <p:nvSpPr>
          <p:cNvPr id="12301" name="Freeform 13"/>
          <p:cNvSpPr>
            <a:spLocks noChangeArrowheads="1"/>
          </p:cNvSpPr>
          <p:nvPr/>
        </p:nvSpPr>
        <p:spPr bwMode="auto">
          <a:xfrm>
            <a:off x="7204075" y="4146550"/>
            <a:ext cx="1384300" cy="457200"/>
          </a:xfrm>
          <a:custGeom>
            <a:avLst/>
            <a:gdLst>
              <a:gd name="T0" fmla="*/ 2147483647 w 872"/>
              <a:gd name="T1" fmla="*/ 2147483647 h 288"/>
              <a:gd name="T2" fmla="*/ 2147483647 w 872"/>
              <a:gd name="T3" fmla="*/ 2147483647 h 288"/>
              <a:gd name="T4" fmla="*/ 2147483647 w 872"/>
              <a:gd name="T5" fmla="*/ 2147483647 h 288"/>
              <a:gd name="T6" fmla="*/ 2147483647 w 872"/>
              <a:gd name="T7" fmla="*/ 2147483647 h 288"/>
              <a:gd name="T8" fmla="*/ 2147483647 w 872"/>
              <a:gd name="T9" fmla="*/ 2147483647 h 288"/>
              <a:gd name="T10" fmla="*/ 2147483647 w 872"/>
              <a:gd name="T11" fmla="*/ 2147483647 h 288"/>
              <a:gd name="T12" fmla="*/ 0 w 872"/>
              <a:gd name="T13" fmla="*/ 0 h 288"/>
              <a:gd name="T14" fmla="*/ 0 60000 65536"/>
              <a:gd name="T15" fmla="*/ 0 60000 65536"/>
              <a:gd name="T16" fmla="*/ 0 60000 65536"/>
              <a:gd name="T17" fmla="*/ 0 60000 65536"/>
              <a:gd name="T18" fmla="*/ 0 60000 65536"/>
              <a:gd name="T19" fmla="*/ 0 60000 65536"/>
              <a:gd name="T20" fmla="*/ 0 60000 65536"/>
              <a:gd name="T21" fmla="*/ 0 w 872"/>
              <a:gd name="T22" fmla="*/ 0 h 288"/>
              <a:gd name="T23" fmla="*/ 872 w 872"/>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2" h="288">
                <a:moveTo>
                  <a:pt x="672" y="288"/>
                </a:moveTo>
                <a:cubicBezTo>
                  <a:pt x="764" y="232"/>
                  <a:pt x="856" y="176"/>
                  <a:pt x="864" y="144"/>
                </a:cubicBezTo>
                <a:cubicBezTo>
                  <a:pt x="872" y="112"/>
                  <a:pt x="784" y="88"/>
                  <a:pt x="720" y="96"/>
                </a:cubicBezTo>
                <a:cubicBezTo>
                  <a:pt x="656" y="104"/>
                  <a:pt x="544" y="176"/>
                  <a:pt x="480" y="192"/>
                </a:cubicBezTo>
                <a:cubicBezTo>
                  <a:pt x="416" y="208"/>
                  <a:pt x="392" y="216"/>
                  <a:pt x="336" y="192"/>
                </a:cubicBezTo>
                <a:cubicBezTo>
                  <a:pt x="280" y="168"/>
                  <a:pt x="200" y="80"/>
                  <a:pt x="144" y="48"/>
                </a:cubicBezTo>
                <a:cubicBezTo>
                  <a:pt x="88" y="16"/>
                  <a:pt x="24" y="8"/>
                  <a:pt x="0" y="0"/>
                </a:cubicBezTo>
              </a:path>
            </a:pathLst>
          </a:cu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66" name="Text Box 14"/>
          <p:cNvSpPr txBox="1">
            <a:spLocks noChangeArrowheads="1"/>
          </p:cNvSpPr>
          <p:nvPr/>
        </p:nvSpPr>
        <p:spPr bwMode="auto">
          <a:xfrm>
            <a:off x="7508875" y="3765550"/>
            <a:ext cx="1863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latin typeface="黑体" panose="02010609060101010101" pitchFamily="49" charset="-122"/>
                <a:ea typeface="黑体" panose="02010609060101010101" pitchFamily="49" charset="-122"/>
              </a:rPr>
              <a:t>伊犁河</a:t>
            </a:r>
          </a:p>
        </p:txBody>
      </p:sp>
      <p:sp>
        <p:nvSpPr>
          <p:cNvPr id="49170" name="Rectangle 18"/>
          <p:cNvSpPr>
            <a:spLocks noChangeArrowheads="1"/>
          </p:cNvSpPr>
          <p:nvPr/>
        </p:nvSpPr>
        <p:spPr bwMode="auto">
          <a:xfrm>
            <a:off x="56873" y="1996857"/>
            <a:ext cx="2814149" cy="3108543"/>
          </a:xfrm>
          <a:prstGeom prst="rect">
            <a:avLst/>
          </a:prstGeom>
          <a:noFill/>
          <a:ln>
            <a:noFill/>
          </a:ln>
          <a:effectLst/>
          <a:extLst/>
        </p:spPr>
        <p:txBody>
          <a:bodyPr wrap="square" anchor="ctr">
            <a:spAutoFit/>
          </a:bodyPr>
          <a:lstStyle/>
          <a:p>
            <a:pPr>
              <a:defRPr/>
            </a:pPr>
            <a:r>
              <a:rPr kumimoji="1" lang="zh-CN" altLang="en-US" sz="2800" b="1" dirty="0" smtClean="0">
                <a:effectLst>
                  <a:outerShdw blurRad="38100" dist="38100" dir="2700000" algn="tl">
                    <a:srgbClr val="C0C0C0"/>
                  </a:outerShdw>
                </a:effectLst>
                <a:latin typeface="黑体" pitchFamily="49" charset="-122"/>
                <a:ea typeface="黑体" pitchFamily="49" charset="-122"/>
              </a:rPr>
              <a:t>多</a:t>
            </a:r>
            <a:r>
              <a:rPr kumimoji="1" lang="zh-CN" altLang="en-US" sz="2800" b="1" dirty="0">
                <a:effectLst>
                  <a:outerShdw blurRad="38100" dist="38100" dir="2700000" algn="tl">
                    <a:srgbClr val="C0C0C0"/>
                  </a:outerShdw>
                </a:effectLst>
                <a:latin typeface="黑体" pitchFamily="49" charset="-122"/>
                <a:ea typeface="黑体" pitchFamily="49" charset="-122"/>
              </a:rPr>
              <a:t>内流河、内流湖（里海</a:t>
            </a:r>
            <a:r>
              <a:rPr kumimoji="1" lang="en-US" altLang="zh-CN" sz="2800" b="1" dirty="0">
                <a:effectLst>
                  <a:outerShdw blurRad="38100" dist="38100" dir="2700000" algn="tl">
                    <a:srgbClr val="C0C0C0"/>
                  </a:outerShdw>
                </a:effectLst>
                <a:latin typeface="黑体" pitchFamily="49" charset="-122"/>
                <a:ea typeface="黑体" pitchFamily="49" charset="-122"/>
              </a:rPr>
              <a:t>-</a:t>
            </a:r>
            <a:r>
              <a:rPr kumimoji="1" lang="zh-CN" altLang="en-US" sz="2800" b="1" dirty="0">
                <a:effectLst>
                  <a:outerShdw blurRad="38100" dist="38100" dir="2700000" algn="tl">
                    <a:srgbClr val="C0C0C0"/>
                  </a:outerShdw>
                </a:effectLst>
                <a:latin typeface="黑体" pitchFamily="49" charset="-122"/>
                <a:ea typeface="黑体" pitchFamily="49" charset="-122"/>
              </a:rPr>
              <a:t>世界最大湖泊）</a:t>
            </a:r>
          </a:p>
          <a:p>
            <a:pPr>
              <a:buFont typeface="Wingdings" pitchFamily="2" charset="2"/>
              <a:buNone/>
              <a:defRPr/>
            </a:pPr>
            <a:endParaRPr kumimoji="1" lang="en-US" altLang="zh-CN" sz="2800" b="1" dirty="0" smtClean="0">
              <a:effectLst>
                <a:outerShdw blurRad="38100" dist="38100" dir="2700000" algn="tl">
                  <a:srgbClr val="C0C0C0"/>
                </a:outerShdw>
              </a:effectLst>
              <a:latin typeface="黑体" pitchFamily="49" charset="-122"/>
              <a:ea typeface="黑体" pitchFamily="49" charset="-122"/>
            </a:endParaRPr>
          </a:p>
          <a:p>
            <a:pPr>
              <a:buFont typeface="Wingdings" pitchFamily="2" charset="2"/>
              <a:buNone/>
              <a:defRPr/>
            </a:pPr>
            <a:r>
              <a:rPr kumimoji="1" lang="zh-CN" altLang="en-US" sz="2800" b="1" dirty="0" smtClean="0">
                <a:effectLst>
                  <a:outerShdw blurRad="38100" dist="38100" dir="2700000" algn="tl">
                    <a:srgbClr val="C0C0C0"/>
                  </a:outerShdw>
                </a:effectLst>
                <a:latin typeface="黑体" pitchFamily="49" charset="-122"/>
                <a:ea typeface="黑体" pitchFamily="49" charset="-122"/>
              </a:rPr>
              <a:t>外流河</a:t>
            </a:r>
            <a:r>
              <a:rPr kumimoji="1" lang="zh-CN" altLang="en-US" sz="2800" b="1" dirty="0">
                <a:effectLst>
                  <a:outerShdw blurRad="38100" dist="38100" dir="2700000" algn="tl">
                    <a:srgbClr val="C0C0C0"/>
                  </a:outerShdw>
                </a:effectLst>
                <a:latin typeface="黑体" pitchFamily="49" charset="-122"/>
                <a:ea typeface="黑体" pitchFamily="49" charset="-122"/>
              </a:rPr>
              <a:t>：额尔齐斯河（注入北冰洋）</a:t>
            </a:r>
          </a:p>
        </p:txBody>
      </p:sp>
      <p:sp>
        <p:nvSpPr>
          <p:cNvPr id="12308" name="Text Box 22"/>
          <p:cNvSpPr txBox="1">
            <a:spLocks noChangeArrowheads="1"/>
          </p:cNvSpPr>
          <p:nvPr/>
        </p:nvSpPr>
        <p:spPr bwMode="auto">
          <a:xfrm>
            <a:off x="7924800" y="3200400"/>
            <a:ext cx="1260475" cy="39687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阿尔泰山</a:t>
            </a:r>
          </a:p>
        </p:txBody>
      </p:sp>
      <p:sp>
        <p:nvSpPr>
          <p:cNvPr id="12309" name="Text Box 23"/>
          <p:cNvSpPr txBox="1">
            <a:spLocks noChangeArrowheads="1"/>
          </p:cNvSpPr>
          <p:nvPr/>
        </p:nvSpPr>
        <p:spPr bwMode="auto">
          <a:xfrm>
            <a:off x="8077200" y="4648200"/>
            <a:ext cx="1079500" cy="45720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天   山</a:t>
            </a:r>
          </a:p>
        </p:txBody>
      </p:sp>
      <p:sp>
        <p:nvSpPr>
          <p:cNvPr id="12310" name="Text Box 24"/>
          <p:cNvSpPr txBox="1">
            <a:spLocks noChangeArrowheads="1"/>
          </p:cNvSpPr>
          <p:nvPr/>
        </p:nvSpPr>
        <p:spPr bwMode="auto">
          <a:xfrm>
            <a:off x="6858000" y="6019800"/>
            <a:ext cx="1752600" cy="45720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帕米尔高原</a:t>
            </a:r>
          </a:p>
        </p:txBody>
      </p:sp>
      <p:sp>
        <p:nvSpPr>
          <p:cNvPr id="26" name="文本框 25"/>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一、中亚概述</a:t>
            </a:r>
            <a:r>
              <a:rPr lang="zh-CN" altLang="en-US" sz="3600" dirty="0">
                <a:solidFill>
                  <a:schemeClr val="bg1"/>
                </a:solidFill>
                <a:latin typeface="微软雅黑" panose="020B0503020204020204" charset="-122"/>
                <a:ea typeface="微软雅黑" panose="020B0503020204020204" charset="-122"/>
              </a:rPr>
              <a:t> </a:t>
            </a:r>
          </a:p>
        </p:txBody>
      </p:sp>
      <p:sp>
        <p:nvSpPr>
          <p:cNvPr id="27" name="文本框 26"/>
          <p:cNvSpPr txBox="1"/>
          <p:nvPr/>
        </p:nvSpPr>
        <p:spPr>
          <a:xfrm>
            <a:off x="173355" y="968375"/>
            <a:ext cx="431355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2000" b="1">
                <a:solidFill>
                  <a:schemeClr val="tx1"/>
                </a:solidFill>
                <a:effectLst/>
                <a:latin typeface="+mn-ea"/>
                <a:cs typeface="+mn-ea"/>
              </a:rPr>
              <a:t> </a:t>
            </a:r>
            <a:r>
              <a:rPr lang="en-US" altLang="zh-CN" sz="3200">
                <a:solidFill>
                  <a:schemeClr val="tx1"/>
                </a:solidFill>
                <a:effectLst/>
                <a:latin typeface="+mn-ea"/>
                <a:cs typeface="+mn-ea"/>
              </a:rPr>
              <a:t>4</a:t>
            </a:r>
            <a:r>
              <a:rPr lang="zh-CN" altLang="en-US" sz="2800">
                <a:solidFill>
                  <a:schemeClr val="tx1"/>
                </a:solidFill>
                <a:effectLst/>
                <a:latin typeface="+mn-ea"/>
                <a:cs typeface="+mn-ea"/>
              </a:rPr>
              <a:t>、</a:t>
            </a:r>
            <a:r>
              <a:rPr lang="zh-CN" altLang="en-US" sz="3200">
                <a:solidFill>
                  <a:schemeClr val="tx1"/>
                </a:solidFill>
                <a:effectLst/>
                <a:latin typeface="+mn-ea"/>
                <a:cs typeface="+mn-ea"/>
              </a:rPr>
              <a:t>多</a:t>
            </a:r>
            <a:r>
              <a:rPr lang="zh-CN" altLang="en-US" sz="3200" b="1">
                <a:solidFill>
                  <a:srgbClr val="FF0000"/>
                </a:solidFill>
                <a:effectLst/>
                <a:latin typeface="+mn-ea"/>
                <a:cs typeface="+mn-ea"/>
              </a:rPr>
              <a:t>内流河</a:t>
            </a:r>
            <a:r>
              <a:rPr lang="zh-CN" altLang="en-US" sz="2400">
                <a:solidFill>
                  <a:schemeClr val="tx1"/>
                </a:solidFill>
                <a:effectLst/>
                <a:latin typeface="+mn-ea"/>
                <a:cs typeface="+mn-ea"/>
              </a:rPr>
              <a:t>、</a:t>
            </a:r>
            <a:r>
              <a:rPr lang="zh-CN" altLang="en-US" sz="3200">
                <a:solidFill>
                  <a:schemeClr val="tx1"/>
                </a:solidFill>
                <a:effectLst/>
                <a:latin typeface="+mn-ea"/>
                <a:cs typeface="+mn-ea"/>
              </a:rPr>
              <a:t>咸水湖</a:t>
            </a:r>
            <a:endParaRPr lang="zh-CN" altLang="en-US" sz="3200">
              <a:solidFill>
                <a:schemeClr val="tx1"/>
              </a:solidFill>
              <a:effectLst/>
              <a:latin typeface="+mn-ea"/>
              <a:ea typeface="楷体" panose="02010609060101010101" charset="-122"/>
              <a:cs typeface="+mn-ea"/>
            </a:endParaRPr>
          </a:p>
        </p:txBody>
      </p:sp>
      <p:sp>
        <p:nvSpPr>
          <p:cNvPr id="28" name="圆角矩形 27"/>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Tree>
    <p:extLst>
      <p:ext uri="{BB962C8B-B14F-4D97-AF65-F5344CB8AC3E}">
        <p14:creationId xmlns:p14="http://schemas.microsoft.com/office/powerpoint/2010/main" val="15531987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slide(fromBottom)">
                                      <p:cBhvr>
                                        <p:cTn id="7" dur="500"/>
                                        <p:tgtEl>
                                          <p:spTgt spid="491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156"/>
                                        </p:tgtEl>
                                        <p:attrNameLst>
                                          <p:attrName>style.visibility</p:attrName>
                                        </p:attrNameLst>
                                      </p:cBhvr>
                                      <p:to>
                                        <p:strVal val="visible"/>
                                      </p:to>
                                    </p:set>
                                    <p:animEffect transition="in" filter="slide(fromBottom)">
                                      <p:cBhvr>
                                        <p:cTn id="12" dur="500"/>
                                        <p:tgtEl>
                                          <p:spTgt spid="491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9163"/>
                                        </p:tgtEl>
                                        <p:attrNameLst>
                                          <p:attrName>style.visibility</p:attrName>
                                        </p:attrNameLst>
                                      </p:cBhvr>
                                      <p:to>
                                        <p:strVal val="visible"/>
                                      </p:to>
                                    </p:set>
                                    <p:animEffect transition="in" filter="slide(fromBottom)">
                                      <p:cBhvr>
                                        <p:cTn id="17" dur="500"/>
                                        <p:tgtEl>
                                          <p:spTgt spid="491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9162"/>
                                        </p:tgtEl>
                                        <p:attrNameLst>
                                          <p:attrName>style.visibility</p:attrName>
                                        </p:attrNameLst>
                                      </p:cBhvr>
                                      <p:to>
                                        <p:strVal val="visible"/>
                                      </p:to>
                                    </p:set>
                                    <p:animEffect transition="in" filter="slide(fromBottom)">
                                      <p:cBhvr>
                                        <p:cTn id="22" dur="500"/>
                                        <p:tgtEl>
                                          <p:spTgt spid="491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9160"/>
                                        </p:tgtEl>
                                        <p:attrNameLst>
                                          <p:attrName>style.visibility</p:attrName>
                                        </p:attrNameLst>
                                      </p:cBhvr>
                                      <p:to>
                                        <p:strVal val="visible"/>
                                      </p:to>
                                    </p:set>
                                    <p:animEffect transition="in" filter="slide(fromBottom)">
                                      <p:cBhvr>
                                        <p:cTn id="27" dur="500"/>
                                        <p:tgtEl>
                                          <p:spTgt spid="491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9158"/>
                                        </p:tgtEl>
                                        <p:attrNameLst>
                                          <p:attrName>style.visibility</p:attrName>
                                        </p:attrNameLst>
                                      </p:cBhvr>
                                      <p:to>
                                        <p:strVal val="visible"/>
                                      </p:to>
                                    </p:set>
                                    <p:animEffect transition="in" filter="slide(fromBottom)">
                                      <p:cBhvr>
                                        <p:cTn id="32" dur="500"/>
                                        <p:tgtEl>
                                          <p:spTgt spid="491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49166"/>
                                        </p:tgtEl>
                                        <p:attrNameLst>
                                          <p:attrName>style.visibility</p:attrName>
                                        </p:attrNameLst>
                                      </p:cBhvr>
                                      <p:to>
                                        <p:strVal val="visible"/>
                                      </p:to>
                                    </p:set>
                                    <p:animEffect transition="in" filter="slide(fromBottom)">
                                      <p:cBhvr>
                                        <p:cTn id="37" dur="500"/>
                                        <p:tgtEl>
                                          <p:spTgt spid="4916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9170">
                                            <p:txEl>
                                              <p:pRg st="0" end="0"/>
                                            </p:txEl>
                                          </p:spTgt>
                                        </p:tgtEl>
                                        <p:attrNameLst>
                                          <p:attrName>style.visibility</p:attrName>
                                        </p:attrNameLst>
                                      </p:cBhvr>
                                      <p:to>
                                        <p:strVal val="visible"/>
                                      </p:to>
                                    </p:set>
                                    <p:anim calcmode="lin" valueType="num">
                                      <p:cBhvr additive="base">
                                        <p:cTn id="42" dur="500" fill="hold"/>
                                        <p:tgtEl>
                                          <p:spTgt spid="49170">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91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9170">
                                            <p:txEl>
                                              <p:pRg st="2" end="2"/>
                                            </p:txEl>
                                          </p:spTgt>
                                        </p:tgtEl>
                                        <p:attrNameLst>
                                          <p:attrName>style.visibility</p:attrName>
                                        </p:attrNameLst>
                                      </p:cBhvr>
                                      <p:to>
                                        <p:strVal val="visible"/>
                                      </p:to>
                                    </p:set>
                                    <p:anim calcmode="lin" valueType="num">
                                      <p:cBhvr additive="base">
                                        <p:cTn id="48" dur="500" fill="hold"/>
                                        <p:tgtEl>
                                          <p:spTgt spid="49170">
                                            <p:txEl>
                                              <p:pRg st="2" end="2"/>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917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8" grpId="0"/>
      <p:bldP spid="49160" grpId="0"/>
      <p:bldP spid="49162" grpId="0"/>
      <p:bldP spid="49163" grpId="0"/>
      <p:bldP spid="4916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c0c6d288-4c90-4fe9-bc31-e56f54539a76}"/>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TotalTime>
  <Words>2794</Words>
  <Application>Microsoft Office PowerPoint</Application>
  <PresentationFormat>全屏显示(4:3)</PresentationFormat>
  <Paragraphs>304</Paragraphs>
  <Slides>35</Slides>
  <Notes>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9" baseType="lpstr">
      <vt:lpstr>黑体</vt:lpstr>
      <vt:lpstr>华文楷体</vt:lpstr>
      <vt:lpstr>华文新魏</vt:lpstr>
      <vt:lpstr>楷体</vt:lpstr>
      <vt:lpstr>楷体_GB2312</vt:lpstr>
      <vt:lpstr>宋体</vt:lpstr>
      <vt:lpstr>微软雅黑</vt:lpstr>
      <vt:lpstr>Arial</vt:lpstr>
      <vt:lpstr>Calibri</vt:lpstr>
      <vt:lpstr>Calibri Light</vt:lpstr>
      <vt:lpstr>Times New Roman</vt:lpstr>
      <vt:lpstr>Wingdings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User</cp:lastModifiedBy>
  <cp:revision>323</cp:revision>
  <dcterms:created xsi:type="dcterms:W3CDTF">2018-12-23T05:02:00Z</dcterms:created>
  <dcterms:modified xsi:type="dcterms:W3CDTF">2020-10-28T01:21:58Z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